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Open Sans 1" panose="020B0604020202020204" charset="0"/>
      <p:regular r:id="rId13"/>
    </p:embeddedFont>
    <p:embeddedFont>
      <p:font typeface="Open Sans 1 Bold" panose="020B0604020202020204" charset="0"/>
      <p:regular r:id="rId14"/>
    </p:embeddedFont>
    <p:embeddedFont>
      <p:font typeface="Open Sans 1 Bold Italics" panose="020B0604020202020204" charset="0"/>
      <p:regular r:id="rId15"/>
    </p:embeddedFont>
    <p:embeddedFont>
      <p:font typeface="Open Sans 1 Italics" panose="020B0604020202020204" charset="0"/>
      <p:regular r:id="rId16"/>
    </p:embeddedFont>
    <p:embeddedFont>
      <p:font typeface="Open Sans 2" panose="020B0604020202020204" charset="0"/>
      <p:regular r:id="rId17"/>
    </p:embeddedFont>
    <p:embeddedFont>
      <p:font typeface="Open Sans Light" panose="020B0306030504020204" pitchFamily="3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10" Type="http://schemas.openxmlformats.org/officeDocument/2006/relationships/image" Target="../media/image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76" t="-925" r="-4294" b="-9546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TextBox 3"/>
          <p:cNvSpPr txBox="1"/>
          <p:nvPr/>
        </p:nvSpPr>
        <p:spPr>
          <a:xfrm>
            <a:off x="1028700" y="9059863"/>
            <a:ext cx="1111051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EFEFE"/>
                </a:solidFill>
                <a:latin typeface="Open Sans Light"/>
              </a:rPr>
              <a:t>2024</a:t>
            </a:r>
          </a:p>
        </p:txBody>
      </p:sp>
      <p:sp>
        <p:nvSpPr>
          <p:cNvPr id="4" name="Freeform 4"/>
          <p:cNvSpPr/>
          <p:nvPr/>
        </p:nvSpPr>
        <p:spPr>
          <a:xfrm>
            <a:off x="1028700" y="877888"/>
            <a:ext cx="15119549" cy="37799"/>
          </a:xfrm>
          <a:custGeom>
            <a:avLst/>
            <a:gdLst/>
            <a:ahLst/>
            <a:cxnLst/>
            <a:rect l="l" t="t" r="r" b="b"/>
            <a:pathLst>
              <a:path w="15119549" h="37799">
                <a:moveTo>
                  <a:pt x="0" y="0"/>
                </a:moveTo>
                <a:lnTo>
                  <a:pt x="15119549" y="0"/>
                </a:lnTo>
                <a:lnTo>
                  <a:pt x="15119549" y="37798"/>
                </a:lnTo>
                <a:lnTo>
                  <a:pt x="0" y="377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/>
          <p:nvPr/>
        </p:nvSpPr>
        <p:spPr>
          <a:xfrm>
            <a:off x="1861988" y="9240095"/>
            <a:ext cx="15397312" cy="38493"/>
          </a:xfrm>
          <a:custGeom>
            <a:avLst/>
            <a:gdLst/>
            <a:ahLst/>
            <a:cxnLst/>
            <a:rect l="l" t="t" r="r" b="b"/>
            <a:pathLst>
              <a:path w="15397312" h="38493">
                <a:moveTo>
                  <a:pt x="0" y="0"/>
                </a:moveTo>
                <a:lnTo>
                  <a:pt x="15397312" y="0"/>
                </a:lnTo>
                <a:lnTo>
                  <a:pt x="15397312" y="38493"/>
                </a:lnTo>
                <a:lnTo>
                  <a:pt x="0" y="384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/>
          <p:nvPr/>
        </p:nvSpPr>
        <p:spPr>
          <a:xfrm>
            <a:off x="16364868" y="0"/>
            <a:ext cx="1682142" cy="1682142"/>
          </a:xfrm>
          <a:custGeom>
            <a:avLst/>
            <a:gdLst/>
            <a:ahLst/>
            <a:cxnLst/>
            <a:rect l="l" t="t" r="r" b="b"/>
            <a:pathLst>
              <a:path w="1682142" h="1682142">
                <a:moveTo>
                  <a:pt x="0" y="0"/>
                </a:moveTo>
                <a:lnTo>
                  <a:pt x="1682142" y="0"/>
                </a:lnTo>
                <a:lnTo>
                  <a:pt x="1682142" y="1682142"/>
                </a:lnTo>
                <a:lnTo>
                  <a:pt x="0" y="16821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Freeform 7"/>
          <p:cNvSpPr/>
          <p:nvPr/>
        </p:nvSpPr>
        <p:spPr>
          <a:xfrm>
            <a:off x="7233306" y="7744127"/>
            <a:ext cx="3821388" cy="415576"/>
          </a:xfrm>
          <a:custGeom>
            <a:avLst/>
            <a:gdLst/>
            <a:ahLst/>
            <a:cxnLst/>
            <a:rect l="l" t="t" r="r" b="b"/>
            <a:pathLst>
              <a:path w="3821388" h="415576">
                <a:moveTo>
                  <a:pt x="0" y="0"/>
                </a:moveTo>
                <a:lnTo>
                  <a:pt x="3821388" y="0"/>
                </a:lnTo>
                <a:lnTo>
                  <a:pt x="3821388" y="415576"/>
                </a:lnTo>
                <a:lnTo>
                  <a:pt x="0" y="4155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Freeform 8"/>
          <p:cNvSpPr/>
          <p:nvPr/>
        </p:nvSpPr>
        <p:spPr>
          <a:xfrm>
            <a:off x="1861988" y="302666"/>
            <a:ext cx="4254536" cy="4254536"/>
          </a:xfrm>
          <a:custGeom>
            <a:avLst/>
            <a:gdLst/>
            <a:ahLst/>
            <a:cxnLst/>
            <a:rect l="l" t="t" r="r" b="b"/>
            <a:pathLst>
              <a:path w="4254536" h="4254536">
                <a:moveTo>
                  <a:pt x="0" y="0"/>
                </a:moveTo>
                <a:lnTo>
                  <a:pt x="4254536" y="0"/>
                </a:lnTo>
                <a:lnTo>
                  <a:pt x="4254536" y="4254536"/>
                </a:lnTo>
                <a:lnTo>
                  <a:pt x="0" y="425453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9" name="Group 9"/>
          <p:cNvGrpSpPr/>
          <p:nvPr/>
        </p:nvGrpSpPr>
        <p:grpSpPr>
          <a:xfrm>
            <a:off x="7233306" y="1433730"/>
            <a:ext cx="4331315" cy="1819373"/>
            <a:chOff x="0" y="0"/>
            <a:chExt cx="1140758" cy="47917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40758" cy="479176"/>
            </a:xfrm>
            <a:custGeom>
              <a:avLst/>
              <a:gdLst/>
              <a:ahLst/>
              <a:cxnLst/>
              <a:rect l="l" t="t" r="r" b="b"/>
              <a:pathLst>
                <a:path w="1140758" h="479176">
                  <a:moveTo>
                    <a:pt x="0" y="0"/>
                  </a:moveTo>
                  <a:lnTo>
                    <a:pt x="1140758" y="0"/>
                  </a:lnTo>
                  <a:lnTo>
                    <a:pt x="1140758" y="479176"/>
                  </a:lnTo>
                  <a:lnTo>
                    <a:pt x="0" y="4791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1140758" cy="5268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7233306" y="1444812"/>
            <a:ext cx="4234752" cy="1811985"/>
          </a:xfrm>
          <a:custGeom>
            <a:avLst/>
            <a:gdLst/>
            <a:ahLst/>
            <a:cxnLst/>
            <a:rect l="l" t="t" r="r" b="b"/>
            <a:pathLst>
              <a:path w="4234752" h="1811985">
                <a:moveTo>
                  <a:pt x="0" y="0"/>
                </a:moveTo>
                <a:lnTo>
                  <a:pt x="4234752" y="0"/>
                </a:lnTo>
                <a:lnTo>
                  <a:pt x="4234752" y="1811985"/>
                </a:lnTo>
                <a:lnTo>
                  <a:pt x="0" y="181198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13" name="Group 13"/>
          <p:cNvGrpSpPr/>
          <p:nvPr/>
        </p:nvGrpSpPr>
        <p:grpSpPr>
          <a:xfrm>
            <a:off x="13430264" y="5525303"/>
            <a:ext cx="3493935" cy="3493935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3262714" y="5553812"/>
            <a:ext cx="3829036" cy="3465426"/>
          </a:xfrm>
          <a:custGeom>
            <a:avLst/>
            <a:gdLst/>
            <a:ahLst/>
            <a:cxnLst/>
            <a:rect l="l" t="t" r="r" b="b"/>
            <a:pathLst>
              <a:path w="3829036" h="3465426">
                <a:moveTo>
                  <a:pt x="0" y="0"/>
                </a:moveTo>
                <a:lnTo>
                  <a:pt x="3829035" y="0"/>
                </a:lnTo>
                <a:lnTo>
                  <a:pt x="3829035" y="3465426"/>
                </a:lnTo>
                <a:lnTo>
                  <a:pt x="0" y="346542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7" name="Freeform 17"/>
          <p:cNvSpPr/>
          <p:nvPr/>
        </p:nvSpPr>
        <p:spPr>
          <a:xfrm>
            <a:off x="13430264" y="1088721"/>
            <a:ext cx="2682426" cy="2682426"/>
          </a:xfrm>
          <a:custGeom>
            <a:avLst/>
            <a:gdLst/>
            <a:ahLst/>
            <a:cxnLst/>
            <a:rect l="l" t="t" r="r" b="b"/>
            <a:pathLst>
              <a:path w="2682426" h="2682426">
                <a:moveTo>
                  <a:pt x="0" y="0"/>
                </a:moveTo>
                <a:lnTo>
                  <a:pt x="2682427" y="0"/>
                </a:lnTo>
                <a:lnTo>
                  <a:pt x="2682427" y="2682426"/>
                </a:lnTo>
                <a:lnTo>
                  <a:pt x="0" y="268242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8" name="TextBox 18"/>
          <p:cNvSpPr txBox="1"/>
          <p:nvPr/>
        </p:nvSpPr>
        <p:spPr>
          <a:xfrm>
            <a:off x="365209" y="3618747"/>
            <a:ext cx="9437881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99"/>
              </a:lnSpc>
              <a:spcBef>
                <a:spcPct val="0"/>
              </a:spcBef>
            </a:pPr>
            <a:r>
              <a:rPr lang="en-US" sz="9000">
                <a:solidFill>
                  <a:srgbClr val="FEFEFE"/>
                </a:solidFill>
                <a:latin typeface="Open Sans 1 Bold"/>
              </a:rPr>
              <a:t>KETENAANPAK -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652133" y="3609222"/>
            <a:ext cx="8635867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99"/>
              </a:lnSpc>
              <a:spcBef>
                <a:spcPct val="0"/>
              </a:spcBef>
            </a:pPr>
            <a:r>
              <a:rPr lang="en-US" sz="9000">
                <a:solidFill>
                  <a:srgbClr val="3CD3F8"/>
                </a:solidFill>
                <a:latin typeface="Open Sans 1 Bold"/>
              </a:rPr>
              <a:t>VALPREVENTIE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93198" y="5525303"/>
            <a:ext cx="5123326" cy="1325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 dirty="0">
                <a:solidFill>
                  <a:srgbClr val="FEFEFE"/>
                </a:solidFill>
                <a:latin typeface="Open Sans 1 Bold"/>
              </a:rPr>
              <a:t>Djim Kromhout</a:t>
            </a:r>
          </a:p>
          <a:p>
            <a:pPr>
              <a:lnSpc>
                <a:spcPts val="3500"/>
              </a:lnSpc>
            </a:pPr>
            <a:r>
              <a:rPr lang="en-US" sz="2500" dirty="0" err="1">
                <a:solidFill>
                  <a:srgbClr val="FEFEFE"/>
                </a:solidFill>
                <a:latin typeface="Open Sans 1"/>
              </a:rPr>
              <a:t>Valpreventie</a:t>
            </a:r>
            <a:r>
              <a:rPr lang="en-US" sz="2500" dirty="0">
                <a:solidFill>
                  <a:srgbClr val="FEFEFE"/>
                </a:solidFill>
                <a:latin typeface="Open Sans 1"/>
              </a:rPr>
              <a:t> </a:t>
            </a:r>
            <a:r>
              <a:rPr lang="en-US" sz="2500" dirty="0" err="1">
                <a:solidFill>
                  <a:srgbClr val="FEFEFE"/>
                </a:solidFill>
                <a:latin typeface="Open Sans 1"/>
              </a:rPr>
              <a:t>en</a:t>
            </a:r>
            <a:r>
              <a:rPr lang="en-US" sz="2500" dirty="0">
                <a:solidFill>
                  <a:srgbClr val="FEFEFE"/>
                </a:solidFill>
                <a:latin typeface="Open Sans 1"/>
              </a:rPr>
              <a:t> </a:t>
            </a:r>
            <a:r>
              <a:rPr lang="en-US" sz="2500" dirty="0" err="1">
                <a:solidFill>
                  <a:srgbClr val="FEFEFE"/>
                </a:solidFill>
                <a:latin typeface="Open Sans 1"/>
              </a:rPr>
              <a:t>fittestcoördinator</a:t>
            </a:r>
            <a:endParaRPr lang="en-US" sz="2500" dirty="0">
              <a:solidFill>
                <a:srgbClr val="FEFEFE"/>
              </a:solidFill>
              <a:latin typeface="Open Sans 1"/>
            </a:endParaRPr>
          </a:p>
          <a:p>
            <a:pPr algn="l">
              <a:lnSpc>
                <a:spcPts val="3500"/>
              </a:lnSpc>
              <a:spcBef>
                <a:spcPct val="0"/>
              </a:spcBef>
            </a:pPr>
            <a:r>
              <a:rPr lang="en-US" sz="2500" dirty="0">
                <a:solidFill>
                  <a:srgbClr val="FEFEFE"/>
                </a:solidFill>
                <a:latin typeface="Open Sans 1"/>
              </a:rPr>
              <a:t>Alphen </a:t>
            </a:r>
            <a:r>
              <a:rPr lang="en-US" sz="2500" dirty="0" err="1">
                <a:solidFill>
                  <a:srgbClr val="FEFEFE"/>
                </a:solidFill>
                <a:latin typeface="Open Sans 1"/>
              </a:rPr>
              <a:t>Vitaal</a:t>
            </a:r>
            <a:endParaRPr lang="en-US" sz="2500" dirty="0">
              <a:solidFill>
                <a:srgbClr val="FEFEFE"/>
              </a:solidFill>
              <a:latin typeface="Open Sans 1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139387" y="5462190"/>
            <a:ext cx="5123326" cy="1362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 dirty="0">
                <a:solidFill>
                  <a:srgbClr val="FEFEFE"/>
                </a:solidFill>
                <a:latin typeface="Open Sans 1 Bold"/>
              </a:rPr>
              <a:t>Arlette Hesselink</a:t>
            </a:r>
          </a:p>
          <a:p>
            <a:pPr>
              <a:lnSpc>
                <a:spcPts val="3640"/>
              </a:lnSpc>
            </a:pPr>
            <a:r>
              <a:rPr lang="en-US" sz="2600" dirty="0" err="1">
                <a:solidFill>
                  <a:srgbClr val="FEFEFE"/>
                </a:solidFill>
                <a:latin typeface="Open Sans 1"/>
              </a:rPr>
              <a:t>Docentonderzoeker</a:t>
            </a:r>
            <a:r>
              <a:rPr lang="en-US" sz="2600" dirty="0">
                <a:solidFill>
                  <a:srgbClr val="FEFEFE"/>
                </a:solidFill>
                <a:latin typeface="Open Sans 1"/>
              </a:rPr>
              <a:t> </a:t>
            </a:r>
          </a:p>
          <a:p>
            <a:pPr algn="l">
              <a:lnSpc>
                <a:spcPts val="3640"/>
              </a:lnSpc>
              <a:spcBef>
                <a:spcPct val="0"/>
              </a:spcBef>
            </a:pPr>
            <a:r>
              <a:rPr lang="en-US" sz="2600" dirty="0">
                <a:solidFill>
                  <a:srgbClr val="FEFEFE"/>
                </a:solidFill>
                <a:latin typeface="Open Sans 1"/>
              </a:rPr>
              <a:t>Hogeschool Leiden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76" t="-925" r="-4294" b="-9546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TextBox 3"/>
          <p:cNvSpPr txBox="1"/>
          <p:nvPr/>
        </p:nvSpPr>
        <p:spPr>
          <a:xfrm>
            <a:off x="1028700" y="9059863"/>
            <a:ext cx="1111051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EFEFE"/>
                </a:solidFill>
                <a:latin typeface="Open Sans Light"/>
              </a:rPr>
              <a:t>2024</a:t>
            </a:r>
          </a:p>
        </p:txBody>
      </p:sp>
      <p:sp>
        <p:nvSpPr>
          <p:cNvPr id="4" name="Freeform 4"/>
          <p:cNvSpPr/>
          <p:nvPr/>
        </p:nvSpPr>
        <p:spPr>
          <a:xfrm>
            <a:off x="1028700" y="877888"/>
            <a:ext cx="15119549" cy="37799"/>
          </a:xfrm>
          <a:custGeom>
            <a:avLst/>
            <a:gdLst/>
            <a:ahLst/>
            <a:cxnLst/>
            <a:rect l="l" t="t" r="r" b="b"/>
            <a:pathLst>
              <a:path w="15119549" h="37799">
                <a:moveTo>
                  <a:pt x="0" y="0"/>
                </a:moveTo>
                <a:lnTo>
                  <a:pt x="15119549" y="0"/>
                </a:lnTo>
                <a:lnTo>
                  <a:pt x="15119549" y="37798"/>
                </a:lnTo>
                <a:lnTo>
                  <a:pt x="0" y="377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/>
          <p:nvPr/>
        </p:nvSpPr>
        <p:spPr>
          <a:xfrm>
            <a:off x="1861988" y="9240095"/>
            <a:ext cx="15397312" cy="38493"/>
          </a:xfrm>
          <a:custGeom>
            <a:avLst/>
            <a:gdLst/>
            <a:ahLst/>
            <a:cxnLst/>
            <a:rect l="l" t="t" r="r" b="b"/>
            <a:pathLst>
              <a:path w="15397312" h="38493">
                <a:moveTo>
                  <a:pt x="0" y="0"/>
                </a:moveTo>
                <a:lnTo>
                  <a:pt x="15397312" y="0"/>
                </a:lnTo>
                <a:lnTo>
                  <a:pt x="15397312" y="38493"/>
                </a:lnTo>
                <a:lnTo>
                  <a:pt x="0" y="384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/>
          <p:nvPr/>
        </p:nvSpPr>
        <p:spPr>
          <a:xfrm>
            <a:off x="16510283" y="128870"/>
            <a:ext cx="1498034" cy="1498034"/>
          </a:xfrm>
          <a:custGeom>
            <a:avLst/>
            <a:gdLst/>
            <a:ahLst/>
            <a:cxnLst/>
            <a:rect l="l" t="t" r="r" b="b"/>
            <a:pathLst>
              <a:path w="1498034" h="1498034">
                <a:moveTo>
                  <a:pt x="0" y="0"/>
                </a:moveTo>
                <a:lnTo>
                  <a:pt x="1498034" y="0"/>
                </a:lnTo>
                <a:lnTo>
                  <a:pt x="1498034" y="1498035"/>
                </a:lnTo>
                <a:lnTo>
                  <a:pt x="0" y="14980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Freeform 7"/>
          <p:cNvSpPr/>
          <p:nvPr/>
        </p:nvSpPr>
        <p:spPr>
          <a:xfrm>
            <a:off x="7196224" y="6358275"/>
            <a:ext cx="3895552" cy="423641"/>
          </a:xfrm>
          <a:custGeom>
            <a:avLst/>
            <a:gdLst/>
            <a:ahLst/>
            <a:cxnLst/>
            <a:rect l="l" t="t" r="r" b="b"/>
            <a:pathLst>
              <a:path w="3895552" h="423641">
                <a:moveTo>
                  <a:pt x="0" y="0"/>
                </a:moveTo>
                <a:lnTo>
                  <a:pt x="3895552" y="0"/>
                </a:lnTo>
                <a:lnTo>
                  <a:pt x="3895552" y="423642"/>
                </a:lnTo>
                <a:lnTo>
                  <a:pt x="0" y="4236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Freeform 8"/>
          <p:cNvSpPr/>
          <p:nvPr/>
        </p:nvSpPr>
        <p:spPr>
          <a:xfrm>
            <a:off x="12916699" y="3502105"/>
            <a:ext cx="4550732" cy="4544934"/>
          </a:xfrm>
          <a:custGeom>
            <a:avLst/>
            <a:gdLst/>
            <a:ahLst/>
            <a:cxnLst/>
            <a:rect l="l" t="t" r="r" b="b"/>
            <a:pathLst>
              <a:path w="4550732" h="4544934">
                <a:moveTo>
                  <a:pt x="0" y="0"/>
                </a:moveTo>
                <a:lnTo>
                  <a:pt x="4550731" y="0"/>
                </a:lnTo>
                <a:lnTo>
                  <a:pt x="4550731" y="4544934"/>
                </a:lnTo>
                <a:lnTo>
                  <a:pt x="0" y="454493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" name="TextBox 9"/>
          <p:cNvSpPr txBox="1"/>
          <p:nvPr/>
        </p:nvSpPr>
        <p:spPr>
          <a:xfrm>
            <a:off x="5781002" y="3609975"/>
            <a:ext cx="6948588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99"/>
              </a:lnSpc>
              <a:spcBef>
                <a:spcPct val="0"/>
              </a:spcBef>
            </a:pPr>
            <a:r>
              <a:rPr lang="en-US" sz="9000">
                <a:solidFill>
                  <a:srgbClr val="FBF3E2"/>
                </a:solidFill>
                <a:latin typeface="Open Sans 1"/>
              </a:rPr>
              <a:t>DANKJEWEL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76460" y="5342772"/>
            <a:ext cx="10535081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FEFEFE"/>
                </a:solidFill>
                <a:latin typeface="Open Sans 1"/>
              </a:rPr>
              <a:t>Vragen?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990310" y="1334737"/>
            <a:ext cx="4331315" cy="1819373"/>
            <a:chOff x="0" y="0"/>
            <a:chExt cx="1140758" cy="47917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40758" cy="479176"/>
            </a:xfrm>
            <a:custGeom>
              <a:avLst/>
              <a:gdLst/>
              <a:ahLst/>
              <a:cxnLst/>
              <a:rect l="l" t="t" r="r" b="b"/>
              <a:pathLst>
                <a:path w="1140758" h="479176">
                  <a:moveTo>
                    <a:pt x="0" y="0"/>
                  </a:moveTo>
                  <a:lnTo>
                    <a:pt x="1140758" y="0"/>
                  </a:lnTo>
                  <a:lnTo>
                    <a:pt x="1140758" y="479176"/>
                  </a:lnTo>
                  <a:lnTo>
                    <a:pt x="0" y="4791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140758" cy="5268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28700" y="1342125"/>
            <a:ext cx="4234752" cy="1811985"/>
          </a:xfrm>
          <a:custGeom>
            <a:avLst/>
            <a:gdLst/>
            <a:ahLst/>
            <a:cxnLst/>
            <a:rect l="l" t="t" r="r" b="b"/>
            <a:pathLst>
              <a:path w="4234752" h="1811985">
                <a:moveTo>
                  <a:pt x="0" y="0"/>
                </a:moveTo>
                <a:lnTo>
                  <a:pt x="4234752" y="0"/>
                </a:lnTo>
                <a:lnTo>
                  <a:pt x="4234752" y="1811985"/>
                </a:lnTo>
                <a:lnTo>
                  <a:pt x="0" y="181198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5" name="Freeform 15"/>
          <p:cNvSpPr/>
          <p:nvPr/>
        </p:nvSpPr>
        <p:spPr>
          <a:xfrm>
            <a:off x="990310" y="2527381"/>
            <a:ext cx="4254536" cy="4254536"/>
          </a:xfrm>
          <a:custGeom>
            <a:avLst/>
            <a:gdLst/>
            <a:ahLst/>
            <a:cxnLst/>
            <a:rect l="l" t="t" r="r" b="b"/>
            <a:pathLst>
              <a:path w="4254536" h="4254536">
                <a:moveTo>
                  <a:pt x="0" y="0"/>
                </a:moveTo>
                <a:lnTo>
                  <a:pt x="4254536" y="0"/>
                </a:lnTo>
                <a:lnTo>
                  <a:pt x="4254536" y="4254536"/>
                </a:lnTo>
                <a:lnTo>
                  <a:pt x="0" y="425453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6" name="Freeform 16"/>
          <p:cNvSpPr/>
          <p:nvPr/>
        </p:nvSpPr>
        <p:spPr>
          <a:xfrm>
            <a:off x="1584225" y="5993683"/>
            <a:ext cx="2894694" cy="2894694"/>
          </a:xfrm>
          <a:custGeom>
            <a:avLst/>
            <a:gdLst/>
            <a:ahLst/>
            <a:cxnLst/>
            <a:rect l="l" t="t" r="r" b="b"/>
            <a:pathLst>
              <a:path w="2894694" h="2894694">
                <a:moveTo>
                  <a:pt x="0" y="0"/>
                </a:moveTo>
                <a:lnTo>
                  <a:pt x="2894694" y="0"/>
                </a:lnTo>
                <a:lnTo>
                  <a:pt x="2894694" y="2894694"/>
                </a:lnTo>
                <a:lnTo>
                  <a:pt x="0" y="289469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986116" y="2321558"/>
            <a:ext cx="945302" cy="945302"/>
          </a:xfrm>
          <a:custGeom>
            <a:avLst/>
            <a:gdLst/>
            <a:ahLst/>
            <a:cxnLst/>
            <a:rect l="l" t="t" r="r" b="b"/>
            <a:pathLst>
              <a:path w="945302" h="945302">
                <a:moveTo>
                  <a:pt x="0" y="0"/>
                </a:moveTo>
                <a:lnTo>
                  <a:pt x="945302" y="0"/>
                </a:lnTo>
                <a:lnTo>
                  <a:pt x="945302" y="945302"/>
                </a:lnTo>
                <a:lnTo>
                  <a:pt x="0" y="9453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9986116" y="3515270"/>
            <a:ext cx="945302" cy="945302"/>
          </a:xfrm>
          <a:custGeom>
            <a:avLst/>
            <a:gdLst/>
            <a:ahLst/>
            <a:cxnLst/>
            <a:rect l="l" t="t" r="r" b="b"/>
            <a:pathLst>
              <a:path w="945302" h="945302">
                <a:moveTo>
                  <a:pt x="0" y="0"/>
                </a:moveTo>
                <a:lnTo>
                  <a:pt x="945302" y="0"/>
                </a:lnTo>
                <a:lnTo>
                  <a:pt x="945302" y="945303"/>
                </a:lnTo>
                <a:lnTo>
                  <a:pt x="0" y="9453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Freeform 4"/>
          <p:cNvSpPr/>
          <p:nvPr/>
        </p:nvSpPr>
        <p:spPr>
          <a:xfrm>
            <a:off x="9986116" y="1192626"/>
            <a:ext cx="945302" cy="965326"/>
          </a:xfrm>
          <a:custGeom>
            <a:avLst/>
            <a:gdLst/>
            <a:ahLst/>
            <a:cxnLst/>
            <a:rect l="l" t="t" r="r" b="b"/>
            <a:pathLst>
              <a:path w="945302" h="965326">
                <a:moveTo>
                  <a:pt x="0" y="0"/>
                </a:moveTo>
                <a:lnTo>
                  <a:pt x="945302" y="0"/>
                </a:lnTo>
                <a:lnTo>
                  <a:pt x="945302" y="965326"/>
                </a:lnTo>
                <a:lnTo>
                  <a:pt x="0" y="9653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TextBox 5"/>
          <p:cNvSpPr txBox="1"/>
          <p:nvPr/>
        </p:nvSpPr>
        <p:spPr>
          <a:xfrm>
            <a:off x="11230331" y="2538860"/>
            <a:ext cx="5542902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81"/>
              </a:lnSpc>
            </a:pPr>
            <a:r>
              <a:rPr lang="en-US" sz="2651" spc="2">
                <a:solidFill>
                  <a:srgbClr val="140A5E"/>
                </a:solidFill>
                <a:latin typeface="Open Sans 2"/>
              </a:rPr>
              <a:t>d.kromhout@alphenvitaal.nl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230331" y="3746091"/>
            <a:ext cx="4438260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81"/>
              </a:lnSpc>
            </a:pPr>
            <a:r>
              <a:rPr lang="en-US" sz="2651" spc="2">
                <a:solidFill>
                  <a:srgbClr val="140A5E"/>
                </a:solidFill>
                <a:latin typeface="Open Sans 2"/>
              </a:rPr>
              <a:t>06 18998070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412018" y="3728565"/>
            <a:ext cx="6994646" cy="1074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40"/>
              </a:lnSpc>
            </a:pPr>
            <a:r>
              <a:rPr lang="en-US" sz="9000">
                <a:solidFill>
                  <a:srgbClr val="140A5E"/>
                </a:solidFill>
                <a:latin typeface="Open Sans 1 Bold"/>
              </a:rPr>
              <a:t>Contact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399986" y="1591774"/>
            <a:ext cx="6172013" cy="94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</a:pPr>
            <a:r>
              <a:rPr lang="en-US" sz="2699" spc="2">
                <a:solidFill>
                  <a:srgbClr val="140A5E"/>
                </a:solidFill>
                <a:latin typeface="Open Sans 2"/>
              </a:rPr>
              <a:t>Djim Kromhout</a:t>
            </a:r>
          </a:p>
          <a:p>
            <a:pPr>
              <a:lnSpc>
                <a:spcPts val="3779"/>
              </a:lnSpc>
            </a:pPr>
            <a:r>
              <a:rPr lang="en-US" sz="2699" spc="2">
                <a:solidFill>
                  <a:srgbClr val="140A5E"/>
                </a:solidFill>
                <a:latin typeface="Open Sans 2"/>
              </a:rPr>
              <a:t>Valpreventie en fittestcoördinator</a:t>
            </a:r>
          </a:p>
        </p:txBody>
      </p:sp>
      <p:sp>
        <p:nvSpPr>
          <p:cNvPr id="9" name="Freeform 9"/>
          <p:cNvSpPr/>
          <p:nvPr/>
        </p:nvSpPr>
        <p:spPr>
          <a:xfrm>
            <a:off x="2412018" y="4812510"/>
            <a:ext cx="5140218" cy="558999"/>
          </a:xfrm>
          <a:custGeom>
            <a:avLst/>
            <a:gdLst/>
            <a:ahLst/>
            <a:cxnLst/>
            <a:rect l="l" t="t" r="r" b="b"/>
            <a:pathLst>
              <a:path w="5140218" h="558999">
                <a:moveTo>
                  <a:pt x="0" y="0"/>
                </a:moveTo>
                <a:lnTo>
                  <a:pt x="5140219" y="0"/>
                </a:lnTo>
                <a:lnTo>
                  <a:pt x="5140219" y="558999"/>
                </a:lnTo>
                <a:lnTo>
                  <a:pt x="0" y="5589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" name="TextBox 10"/>
          <p:cNvSpPr txBox="1"/>
          <p:nvPr/>
        </p:nvSpPr>
        <p:spPr>
          <a:xfrm>
            <a:off x="11230331" y="1475264"/>
            <a:ext cx="5542902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81"/>
              </a:lnSpc>
            </a:pPr>
            <a:r>
              <a:rPr lang="en-US" sz="2651" spc="2">
                <a:solidFill>
                  <a:srgbClr val="140A5E"/>
                </a:solidFill>
                <a:latin typeface="Open Sans 2"/>
              </a:rPr>
              <a:t>https://alphenvitaal.nl</a:t>
            </a:r>
          </a:p>
        </p:txBody>
      </p:sp>
      <p:sp>
        <p:nvSpPr>
          <p:cNvPr id="11" name="Freeform 11"/>
          <p:cNvSpPr/>
          <p:nvPr/>
        </p:nvSpPr>
        <p:spPr>
          <a:xfrm>
            <a:off x="16510283" y="128870"/>
            <a:ext cx="1498034" cy="1498034"/>
          </a:xfrm>
          <a:custGeom>
            <a:avLst/>
            <a:gdLst/>
            <a:ahLst/>
            <a:cxnLst/>
            <a:rect l="l" t="t" r="r" b="b"/>
            <a:pathLst>
              <a:path w="1498034" h="1498034">
                <a:moveTo>
                  <a:pt x="0" y="0"/>
                </a:moveTo>
                <a:lnTo>
                  <a:pt x="1498034" y="0"/>
                </a:lnTo>
                <a:lnTo>
                  <a:pt x="1498034" y="1498035"/>
                </a:lnTo>
                <a:lnTo>
                  <a:pt x="0" y="149803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2" name="Freeform 2">
            <a:extLst>
              <a:ext uri="{FF2B5EF4-FFF2-40B4-BE49-F238E27FC236}">
                <a16:creationId xmlns:a16="http://schemas.microsoft.com/office/drawing/2014/main" id="{8CFC7022-9317-0FBB-6DE6-E4158B57D0CC}"/>
              </a:ext>
            </a:extLst>
          </p:cNvPr>
          <p:cNvSpPr/>
          <p:nvPr/>
        </p:nvSpPr>
        <p:spPr>
          <a:xfrm>
            <a:off x="10010179" y="7283829"/>
            <a:ext cx="945302" cy="945302"/>
          </a:xfrm>
          <a:custGeom>
            <a:avLst/>
            <a:gdLst/>
            <a:ahLst/>
            <a:cxnLst/>
            <a:rect l="l" t="t" r="r" b="b"/>
            <a:pathLst>
              <a:path w="945302" h="945302">
                <a:moveTo>
                  <a:pt x="0" y="0"/>
                </a:moveTo>
                <a:lnTo>
                  <a:pt x="945302" y="0"/>
                </a:lnTo>
                <a:lnTo>
                  <a:pt x="945302" y="945302"/>
                </a:lnTo>
                <a:lnTo>
                  <a:pt x="0" y="9453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9B0129A1-C892-4A3A-D549-BBEADCBE7359}"/>
              </a:ext>
            </a:extLst>
          </p:cNvPr>
          <p:cNvSpPr/>
          <p:nvPr/>
        </p:nvSpPr>
        <p:spPr>
          <a:xfrm>
            <a:off x="10010179" y="8477541"/>
            <a:ext cx="945302" cy="945302"/>
          </a:xfrm>
          <a:custGeom>
            <a:avLst/>
            <a:gdLst/>
            <a:ahLst/>
            <a:cxnLst/>
            <a:rect l="l" t="t" r="r" b="b"/>
            <a:pathLst>
              <a:path w="945302" h="945302">
                <a:moveTo>
                  <a:pt x="0" y="0"/>
                </a:moveTo>
                <a:lnTo>
                  <a:pt x="945302" y="0"/>
                </a:lnTo>
                <a:lnTo>
                  <a:pt x="945302" y="945303"/>
                </a:lnTo>
                <a:lnTo>
                  <a:pt x="0" y="9453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5DE0CBBB-D090-E761-2FE1-F00E26EEB285}"/>
              </a:ext>
            </a:extLst>
          </p:cNvPr>
          <p:cNvSpPr/>
          <p:nvPr/>
        </p:nvSpPr>
        <p:spPr>
          <a:xfrm>
            <a:off x="10010179" y="6154897"/>
            <a:ext cx="945302" cy="965326"/>
          </a:xfrm>
          <a:custGeom>
            <a:avLst/>
            <a:gdLst/>
            <a:ahLst/>
            <a:cxnLst/>
            <a:rect l="l" t="t" r="r" b="b"/>
            <a:pathLst>
              <a:path w="945302" h="965326">
                <a:moveTo>
                  <a:pt x="0" y="0"/>
                </a:moveTo>
                <a:lnTo>
                  <a:pt x="945302" y="0"/>
                </a:lnTo>
                <a:lnTo>
                  <a:pt x="945302" y="965326"/>
                </a:lnTo>
                <a:lnTo>
                  <a:pt x="0" y="9653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85336E41-8B6B-6D24-138B-3C3DEC9E4E7F}"/>
              </a:ext>
            </a:extLst>
          </p:cNvPr>
          <p:cNvSpPr txBox="1"/>
          <p:nvPr/>
        </p:nvSpPr>
        <p:spPr>
          <a:xfrm>
            <a:off x="11430000" y="7548115"/>
            <a:ext cx="5542902" cy="40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81"/>
              </a:lnSpc>
            </a:pPr>
            <a:r>
              <a:rPr lang="en-US" sz="2651" spc="2" dirty="0">
                <a:solidFill>
                  <a:srgbClr val="140A5E"/>
                </a:solidFill>
                <a:latin typeface="Open Sans 2"/>
              </a:rPr>
              <a:t>Hesselink.a@hsleiden.nl</a:t>
            </a: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229D7B72-FE8C-7116-4311-082A8EF5C147}"/>
              </a:ext>
            </a:extLst>
          </p:cNvPr>
          <p:cNvSpPr txBox="1"/>
          <p:nvPr/>
        </p:nvSpPr>
        <p:spPr>
          <a:xfrm>
            <a:off x="11401926" y="8696542"/>
            <a:ext cx="4438260" cy="390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81"/>
              </a:lnSpc>
            </a:pPr>
            <a:r>
              <a:rPr lang="en-US" sz="2500" spc="2" dirty="0">
                <a:solidFill>
                  <a:srgbClr val="140A5E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06 </a:t>
            </a:r>
            <a:r>
              <a:rPr lang="nl-NL" sz="2500" kern="100" dirty="0">
                <a:effectLst/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554 291 33</a:t>
            </a:r>
            <a:endParaRPr lang="en-US" sz="2500" spc="2" dirty="0">
              <a:solidFill>
                <a:srgbClr val="140A5E"/>
              </a:solidFill>
              <a:latin typeface="Open Sans 1" panose="020B0604020202020204" charset="0"/>
              <a:ea typeface="Open Sans 1" panose="020B0604020202020204" charset="0"/>
              <a:cs typeface="Open Sans 1" panose="020B0604020202020204" charset="0"/>
            </a:endParaRP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75F464A4-084B-6D22-A33C-4F6AFD3CCE90}"/>
              </a:ext>
            </a:extLst>
          </p:cNvPr>
          <p:cNvSpPr txBox="1"/>
          <p:nvPr/>
        </p:nvSpPr>
        <p:spPr>
          <a:xfrm>
            <a:off x="2399985" y="6221302"/>
            <a:ext cx="6172013" cy="1429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</a:pPr>
            <a:r>
              <a:rPr lang="en-US" sz="2699" spc="2" dirty="0">
                <a:solidFill>
                  <a:srgbClr val="140A5E"/>
                </a:solidFill>
                <a:latin typeface="Open Sans 2"/>
              </a:rPr>
              <a:t>Arlette Hesselink</a:t>
            </a:r>
          </a:p>
          <a:p>
            <a:pPr>
              <a:lnSpc>
                <a:spcPts val="3779"/>
              </a:lnSpc>
            </a:pPr>
            <a:r>
              <a:rPr lang="en-US" sz="2699" spc="2" dirty="0">
                <a:solidFill>
                  <a:srgbClr val="140A5E"/>
                </a:solidFill>
                <a:latin typeface="Open Sans 2"/>
              </a:rPr>
              <a:t>Docent-</a:t>
            </a:r>
            <a:r>
              <a:rPr lang="en-US" sz="2699" spc="2" dirty="0" err="1">
                <a:solidFill>
                  <a:srgbClr val="140A5E"/>
                </a:solidFill>
                <a:latin typeface="Open Sans 2"/>
              </a:rPr>
              <a:t>onderzoeker</a:t>
            </a:r>
            <a:r>
              <a:rPr lang="en-US" sz="2699" spc="2" dirty="0">
                <a:solidFill>
                  <a:srgbClr val="140A5E"/>
                </a:solidFill>
                <a:latin typeface="Open Sans 2"/>
              </a:rPr>
              <a:t> Lectoraat Eigen Regie </a:t>
            </a:r>
            <a:r>
              <a:rPr lang="en-US" sz="2699" spc="2" dirty="0" err="1">
                <a:solidFill>
                  <a:srgbClr val="140A5E"/>
                </a:solidFill>
                <a:latin typeface="Open Sans 2"/>
              </a:rPr>
              <a:t>bij</a:t>
            </a:r>
            <a:r>
              <a:rPr lang="en-US" sz="2699" spc="2" dirty="0">
                <a:solidFill>
                  <a:srgbClr val="140A5E"/>
                </a:solidFill>
                <a:latin typeface="Open Sans 2"/>
              </a:rPr>
              <a:t> Fysiotherapie en </a:t>
            </a:r>
            <a:r>
              <a:rPr lang="en-US" sz="2699" spc="2" dirty="0" err="1">
                <a:solidFill>
                  <a:srgbClr val="140A5E"/>
                </a:solidFill>
                <a:latin typeface="Open Sans 2"/>
              </a:rPr>
              <a:t>Beweegzorg</a:t>
            </a:r>
            <a:endParaRPr lang="en-US" sz="2699" spc="2" dirty="0">
              <a:solidFill>
                <a:srgbClr val="140A5E"/>
              </a:solidFill>
              <a:latin typeface="Open Sans 2"/>
            </a:endParaRP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2D956890-2BC6-3AA2-1B9E-208DEBD313FC}"/>
              </a:ext>
            </a:extLst>
          </p:cNvPr>
          <p:cNvSpPr txBox="1"/>
          <p:nvPr/>
        </p:nvSpPr>
        <p:spPr>
          <a:xfrm>
            <a:off x="11425990" y="6300324"/>
            <a:ext cx="6566285" cy="8058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81"/>
              </a:lnSpc>
            </a:pPr>
            <a:r>
              <a:rPr lang="en-US" sz="2651" spc="2" dirty="0">
                <a:solidFill>
                  <a:srgbClr val="140A5E"/>
                </a:solidFill>
                <a:latin typeface="Open Sans 2"/>
              </a:rPr>
              <a:t>https://www.hsleiden.nl/eigen-regie-bij-fysiotherapie-en-beweegzorg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028695" y="1760761"/>
            <a:ext cx="16230594" cy="38509"/>
          </a:xfrm>
          <a:prstGeom prst="line">
            <a:avLst/>
          </a:prstGeom>
          <a:ln w="9525" cap="flat">
            <a:solidFill>
              <a:srgbClr val="140A5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16561806" y="0"/>
            <a:ext cx="1760761" cy="1760761"/>
          </a:xfrm>
          <a:custGeom>
            <a:avLst/>
            <a:gdLst/>
            <a:ahLst/>
            <a:cxnLst/>
            <a:rect l="l" t="t" r="r" b="b"/>
            <a:pathLst>
              <a:path w="1760761" h="1760761">
                <a:moveTo>
                  <a:pt x="0" y="0"/>
                </a:moveTo>
                <a:lnTo>
                  <a:pt x="1760761" y="0"/>
                </a:lnTo>
                <a:lnTo>
                  <a:pt x="1760761" y="1760761"/>
                </a:lnTo>
                <a:lnTo>
                  <a:pt x="0" y="17607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TextBox 4"/>
          <p:cNvSpPr txBox="1"/>
          <p:nvPr/>
        </p:nvSpPr>
        <p:spPr>
          <a:xfrm>
            <a:off x="1028700" y="650558"/>
            <a:ext cx="10207658" cy="794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69"/>
              </a:lnSpc>
            </a:pPr>
            <a:r>
              <a:rPr lang="en-US" sz="5499">
                <a:solidFill>
                  <a:srgbClr val="140A5E"/>
                </a:solidFill>
                <a:latin typeface="Open Sans 1 Bold"/>
              </a:rPr>
              <a:t>INHOUD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44682" y="3109203"/>
            <a:ext cx="11192947" cy="5351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12162" lvl="1" indent="-656081">
              <a:lnSpc>
                <a:spcPts val="8508"/>
              </a:lnSpc>
              <a:buFont typeface="Arial"/>
              <a:buChar char="•"/>
            </a:pPr>
            <a:r>
              <a:rPr lang="en-US" sz="6077">
                <a:solidFill>
                  <a:srgbClr val="140A5E"/>
                </a:solidFill>
                <a:latin typeface="Open Sans 1"/>
              </a:rPr>
              <a:t>Waarom valpreventie?</a:t>
            </a:r>
          </a:p>
          <a:p>
            <a:pPr marL="1312162" lvl="1" indent="-656081">
              <a:lnSpc>
                <a:spcPts val="8508"/>
              </a:lnSpc>
              <a:buFont typeface="Arial"/>
              <a:buChar char="•"/>
            </a:pPr>
            <a:r>
              <a:rPr lang="en-US" sz="6077">
                <a:solidFill>
                  <a:srgbClr val="140A5E"/>
                </a:solidFill>
                <a:latin typeface="Open Sans 1"/>
              </a:rPr>
              <a:t>Ketenaanpak</a:t>
            </a:r>
          </a:p>
          <a:p>
            <a:pPr marL="1312162" lvl="1" indent="-656081">
              <a:lnSpc>
                <a:spcPts val="8508"/>
              </a:lnSpc>
              <a:buFont typeface="Arial"/>
              <a:buChar char="•"/>
            </a:pPr>
            <a:r>
              <a:rPr lang="en-US" sz="6077">
                <a:solidFill>
                  <a:srgbClr val="140A5E"/>
                </a:solidFill>
                <a:latin typeface="Open Sans 1"/>
              </a:rPr>
              <a:t>Project </a:t>
            </a:r>
            <a:r>
              <a:rPr lang="en-US" sz="6077">
                <a:solidFill>
                  <a:srgbClr val="140A5E"/>
                </a:solidFill>
                <a:latin typeface="Open Sans 1 Italics"/>
              </a:rPr>
              <a:t>Samen vallen Voorbij</a:t>
            </a:r>
          </a:p>
          <a:p>
            <a:pPr marL="1312162" lvl="1" indent="-656081">
              <a:lnSpc>
                <a:spcPts val="8508"/>
              </a:lnSpc>
              <a:buFont typeface="Arial"/>
              <a:buChar char="•"/>
            </a:pPr>
            <a:r>
              <a:rPr lang="en-US" sz="6077">
                <a:solidFill>
                  <a:srgbClr val="140A5E"/>
                </a:solidFill>
                <a:latin typeface="Open Sans 1"/>
              </a:rPr>
              <a:t>Plan</a:t>
            </a:r>
          </a:p>
          <a:p>
            <a:pPr>
              <a:lnSpc>
                <a:spcPts val="8508"/>
              </a:lnSpc>
            </a:pPr>
            <a:endParaRPr lang="en-US" sz="6077">
              <a:solidFill>
                <a:srgbClr val="140A5E"/>
              </a:solidFill>
              <a:latin typeface="Open Sans 1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2685675" y="5308492"/>
            <a:ext cx="4756512" cy="4304827"/>
          </a:xfrm>
          <a:custGeom>
            <a:avLst/>
            <a:gdLst/>
            <a:ahLst/>
            <a:cxnLst/>
            <a:rect l="l" t="t" r="r" b="b"/>
            <a:pathLst>
              <a:path w="4756512" h="4304827">
                <a:moveTo>
                  <a:pt x="0" y="0"/>
                </a:moveTo>
                <a:lnTo>
                  <a:pt x="4756511" y="0"/>
                </a:lnTo>
                <a:lnTo>
                  <a:pt x="4756511" y="4304827"/>
                </a:lnTo>
                <a:lnTo>
                  <a:pt x="0" y="43048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8551397" cy="10287000"/>
          </a:xfrm>
          <a:prstGeom prst="rect">
            <a:avLst/>
          </a:prstGeom>
          <a:solidFill>
            <a:srgbClr val="211A67"/>
          </a:solidFill>
        </p:spPr>
        <p:txBody>
          <a:bodyPr/>
          <a:lstStyle/>
          <a:p>
            <a:endParaRPr lang="nl-NL"/>
          </a:p>
        </p:txBody>
      </p:sp>
      <p:sp>
        <p:nvSpPr>
          <p:cNvPr id="3" name="AutoShape 3"/>
          <p:cNvSpPr/>
          <p:nvPr/>
        </p:nvSpPr>
        <p:spPr>
          <a:xfrm rot="5044">
            <a:off x="8551392" y="5099092"/>
            <a:ext cx="9736614" cy="0"/>
          </a:xfrm>
          <a:prstGeom prst="line">
            <a:avLst/>
          </a:prstGeom>
          <a:ln w="28575" cap="flat">
            <a:solidFill>
              <a:srgbClr val="211A6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4" name="Freeform 4"/>
          <p:cNvSpPr/>
          <p:nvPr/>
        </p:nvSpPr>
        <p:spPr>
          <a:xfrm>
            <a:off x="16667227" y="0"/>
            <a:ext cx="1620773" cy="1620773"/>
          </a:xfrm>
          <a:custGeom>
            <a:avLst/>
            <a:gdLst/>
            <a:ahLst/>
            <a:cxnLst/>
            <a:rect l="l" t="t" r="r" b="b"/>
            <a:pathLst>
              <a:path w="1620773" h="1620773">
                <a:moveTo>
                  <a:pt x="0" y="0"/>
                </a:moveTo>
                <a:lnTo>
                  <a:pt x="1620773" y="0"/>
                </a:lnTo>
                <a:lnTo>
                  <a:pt x="1620773" y="1620773"/>
                </a:lnTo>
                <a:lnTo>
                  <a:pt x="0" y="16207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/>
          <p:nvPr/>
        </p:nvSpPr>
        <p:spPr>
          <a:xfrm>
            <a:off x="1371600" y="3390900"/>
            <a:ext cx="3733130" cy="405978"/>
          </a:xfrm>
          <a:custGeom>
            <a:avLst/>
            <a:gdLst/>
            <a:ahLst/>
            <a:cxnLst/>
            <a:rect l="l" t="t" r="r" b="b"/>
            <a:pathLst>
              <a:path w="3733130" h="405978">
                <a:moveTo>
                  <a:pt x="0" y="0"/>
                </a:moveTo>
                <a:lnTo>
                  <a:pt x="3733130" y="0"/>
                </a:lnTo>
                <a:lnTo>
                  <a:pt x="3733130" y="405978"/>
                </a:lnTo>
                <a:lnTo>
                  <a:pt x="0" y="4059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/>
          <p:nvPr/>
        </p:nvSpPr>
        <p:spPr>
          <a:xfrm>
            <a:off x="8864969" y="2678174"/>
            <a:ext cx="9121318" cy="5102960"/>
          </a:xfrm>
          <a:custGeom>
            <a:avLst/>
            <a:gdLst/>
            <a:ahLst/>
            <a:cxnLst/>
            <a:rect l="l" t="t" r="r" b="b"/>
            <a:pathLst>
              <a:path w="9121318" h="5102960">
                <a:moveTo>
                  <a:pt x="0" y="0"/>
                </a:moveTo>
                <a:lnTo>
                  <a:pt x="9121318" y="0"/>
                </a:lnTo>
                <a:lnTo>
                  <a:pt x="9121318" y="5102960"/>
                </a:lnTo>
                <a:lnTo>
                  <a:pt x="0" y="51029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TextBox 7"/>
          <p:cNvSpPr txBox="1"/>
          <p:nvPr/>
        </p:nvSpPr>
        <p:spPr>
          <a:xfrm>
            <a:off x="1028700" y="1038225"/>
            <a:ext cx="6758191" cy="1952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99"/>
              </a:lnSpc>
            </a:pPr>
            <a:r>
              <a:rPr lang="en-US" sz="6499">
                <a:solidFill>
                  <a:srgbClr val="FEFEFE"/>
                </a:solidFill>
                <a:latin typeface="Open Sans 1 Bold"/>
              </a:rPr>
              <a:t>Waarom valpreventie?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5845519" cy="10287000"/>
          </a:xfrm>
          <a:prstGeom prst="rect">
            <a:avLst/>
          </a:prstGeom>
          <a:solidFill>
            <a:srgbClr val="211A67"/>
          </a:solidFill>
        </p:spPr>
        <p:txBody>
          <a:bodyPr/>
          <a:lstStyle/>
          <a:p>
            <a:endParaRPr lang="nl-NL"/>
          </a:p>
        </p:txBody>
      </p:sp>
      <p:sp>
        <p:nvSpPr>
          <p:cNvPr id="3" name="AutoShape 3"/>
          <p:cNvSpPr/>
          <p:nvPr/>
        </p:nvSpPr>
        <p:spPr>
          <a:xfrm rot="5044">
            <a:off x="8551392" y="5099092"/>
            <a:ext cx="9736614" cy="0"/>
          </a:xfrm>
          <a:prstGeom prst="line">
            <a:avLst/>
          </a:prstGeom>
          <a:ln w="28575" cap="flat">
            <a:solidFill>
              <a:srgbClr val="211A6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4" name="Freeform 4"/>
          <p:cNvSpPr/>
          <p:nvPr/>
        </p:nvSpPr>
        <p:spPr>
          <a:xfrm>
            <a:off x="16667227" y="0"/>
            <a:ext cx="1620773" cy="1620773"/>
          </a:xfrm>
          <a:custGeom>
            <a:avLst/>
            <a:gdLst/>
            <a:ahLst/>
            <a:cxnLst/>
            <a:rect l="l" t="t" r="r" b="b"/>
            <a:pathLst>
              <a:path w="1620773" h="1620773">
                <a:moveTo>
                  <a:pt x="0" y="0"/>
                </a:moveTo>
                <a:lnTo>
                  <a:pt x="1620773" y="0"/>
                </a:lnTo>
                <a:lnTo>
                  <a:pt x="1620773" y="1620773"/>
                </a:lnTo>
                <a:lnTo>
                  <a:pt x="0" y="16207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/>
          <p:nvPr/>
        </p:nvSpPr>
        <p:spPr>
          <a:xfrm>
            <a:off x="1028700" y="3345217"/>
            <a:ext cx="3733130" cy="405978"/>
          </a:xfrm>
          <a:custGeom>
            <a:avLst/>
            <a:gdLst/>
            <a:ahLst/>
            <a:cxnLst/>
            <a:rect l="l" t="t" r="r" b="b"/>
            <a:pathLst>
              <a:path w="3733130" h="405978">
                <a:moveTo>
                  <a:pt x="0" y="0"/>
                </a:moveTo>
                <a:lnTo>
                  <a:pt x="3733130" y="0"/>
                </a:lnTo>
                <a:lnTo>
                  <a:pt x="3733130" y="405978"/>
                </a:lnTo>
                <a:lnTo>
                  <a:pt x="0" y="4059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/>
          <p:nvPr/>
        </p:nvSpPr>
        <p:spPr>
          <a:xfrm>
            <a:off x="5845519" y="2832033"/>
            <a:ext cx="12767906" cy="5567864"/>
          </a:xfrm>
          <a:custGeom>
            <a:avLst/>
            <a:gdLst/>
            <a:ahLst/>
            <a:cxnLst/>
            <a:rect l="l" t="t" r="r" b="b"/>
            <a:pathLst>
              <a:path w="12767906" h="5567864">
                <a:moveTo>
                  <a:pt x="0" y="0"/>
                </a:moveTo>
                <a:lnTo>
                  <a:pt x="12767906" y="0"/>
                </a:lnTo>
                <a:lnTo>
                  <a:pt x="12767906" y="5567864"/>
                </a:lnTo>
                <a:lnTo>
                  <a:pt x="0" y="55678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852" r="-852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TextBox 7"/>
          <p:cNvSpPr txBox="1"/>
          <p:nvPr/>
        </p:nvSpPr>
        <p:spPr>
          <a:xfrm>
            <a:off x="398884" y="1028700"/>
            <a:ext cx="6758191" cy="1828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>
                <a:solidFill>
                  <a:srgbClr val="FEFEFE"/>
                </a:solidFill>
                <a:latin typeface="Open Sans 1 Bold"/>
              </a:rPr>
              <a:t>Ketenaanpak Valpreventie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8551397" cy="10287000"/>
          </a:xfrm>
          <a:prstGeom prst="rect">
            <a:avLst/>
          </a:prstGeom>
          <a:solidFill>
            <a:srgbClr val="211A67"/>
          </a:solidFill>
        </p:spPr>
        <p:txBody>
          <a:bodyPr/>
          <a:lstStyle/>
          <a:p>
            <a:endParaRPr lang="nl-NL"/>
          </a:p>
        </p:txBody>
      </p:sp>
      <p:sp>
        <p:nvSpPr>
          <p:cNvPr id="3" name="TextBox 3"/>
          <p:cNvSpPr txBox="1"/>
          <p:nvPr/>
        </p:nvSpPr>
        <p:spPr>
          <a:xfrm>
            <a:off x="1028700" y="1038225"/>
            <a:ext cx="6758191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99"/>
              </a:lnSpc>
            </a:pPr>
            <a:r>
              <a:rPr lang="en-US" sz="6499">
                <a:solidFill>
                  <a:srgbClr val="FEFEFE"/>
                </a:solidFill>
                <a:latin typeface="Open Sans 1 Bold"/>
              </a:rPr>
              <a:t>Doel</a:t>
            </a:r>
          </a:p>
        </p:txBody>
      </p:sp>
      <p:sp>
        <p:nvSpPr>
          <p:cNvPr id="4" name="Freeform 4"/>
          <p:cNvSpPr/>
          <p:nvPr/>
        </p:nvSpPr>
        <p:spPr>
          <a:xfrm>
            <a:off x="16667227" y="0"/>
            <a:ext cx="1620773" cy="1620773"/>
          </a:xfrm>
          <a:custGeom>
            <a:avLst/>
            <a:gdLst/>
            <a:ahLst/>
            <a:cxnLst/>
            <a:rect l="l" t="t" r="r" b="b"/>
            <a:pathLst>
              <a:path w="1620773" h="1620773">
                <a:moveTo>
                  <a:pt x="0" y="0"/>
                </a:moveTo>
                <a:lnTo>
                  <a:pt x="1620773" y="0"/>
                </a:lnTo>
                <a:lnTo>
                  <a:pt x="1620773" y="1620773"/>
                </a:lnTo>
                <a:lnTo>
                  <a:pt x="0" y="16207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/>
          <p:nvPr/>
        </p:nvSpPr>
        <p:spPr>
          <a:xfrm>
            <a:off x="1028700" y="2475185"/>
            <a:ext cx="3733130" cy="405978"/>
          </a:xfrm>
          <a:custGeom>
            <a:avLst/>
            <a:gdLst/>
            <a:ahLst/>
            <a:cxnLst/>
            <a:rect l="l" t="t" r="r" b="b"/>
            <a:pathLst>
              <a:path w="3733130" h="405978">
                <a:moveTo>
                  <a:pt x="0" y="0"/>
                </a:moveTo>
                <a:lnTo>
                  <a:pt x="3733130" y="0"/>
                </a:lnTo>
                <a:lnTo>
                  <a:pt x="3733130" y="405978"/>
                </a:lnTo>
                <a:lnTo>
                  <a:pt x="0" y="4059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TextBox 6"/>
          <p:cNvSpPr txBox="1"/>
          <p:nvPr/>
        </p:nvSpPr>
        <p:spPr>
          <a:xfrm>
            <a:off x="8784662" y="2408510"/>
            <a:ext cx="9342979" cy="4449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43"/>
              </a:lnSpc>
              <a:spcBef>
                <a:spcPct val="0"/>
              </a:spcBef>
            </a:pPr>
            <a:r>
              <a:rPr lang="en-US" sz="3459" dirty="0">
                <a:solidFill>
                  <a:srgbClr val="002060"/>
                </a:solidFill>
                <a:latin typeface="Open Sans 1 Bold"/>
              </a:rPr>
              <a:t>Minder </a:t>
            </a:r>
            <a:r>
              <a:rPr lang="en-US" sz="3459" dirty="0" err="1">
                <a:solidFill>
                  <a:srgbClr val="002060"/>
                </a:solidFill>
                <a:latin typeface="Open Sans 1 Bold"/>
              </a:rPr>
              <a:t>thuiswondende</a:t>
            </a:r>
            <a:r>
              <a:rPr lang="en-US" sz="3459" dirty="0">
                <a:solidFill>
                  <a:srgbClr val="002060"/>
                </a:solidFill>
                <a:latin typeface="Open Sans 1 Bold"/>
              </a:rPr>
              <a:t> 65+ers op SEH </a:t>
            </a:r>
          </a:p>
          <a:p>
            <a:pPr>
              <a:lnSpc>
                <a:spcPts val="4843"/>
              </a:lnSpc>
              <a:spcBef>
                <a:spcPct val="0"/>
              </a:spcBef>
            </a:pPr>
            <a:r>
              <a:rPr lang="en-US" sz="3459" dirty="0">
                <a:solidFill>
                  <a:srgbClr val="002060"/>
                </a:solidFill>
                <a:latin typeface="Open Sans 1 Bold"/>
              </a:rPr>
              <a:t>door </a:t>
            </a:r>
            <a:r>
              <a:rPr lang="en-US" sz="3459" dirty="0" err="1">
                <a:solidFill>
                  <a:srgbClr val="002060"/>
                </a:solidFill>
                <a:latin typeface="Open Sans 1 Bold"/>
              </a:rPr>
              <a:t>een</a:t>
            </a:r>
            <a:r>
              <a:rPr lang="en-US" sz="3459" dirty="0">
                <a:solidFill>
                  <a:srgbClr val="002060"/>
                </a:solidFill>
                <a:latin typeface="Open Sans 1 Bold"/>
              </a:rPr>
              <a:t> val.</a:t>
            </a:r>
          </a:p>
          <a:p>
            <a:pPr>
              <a:lnSpc>
                <a:spcPts val="4143"/>
              </a:lnSpc>
              <a:spcBef>
                <a:spcPct val="0"/>
              </a:spcBef>
            </a:pPr>
            <a:endParaRPr lang="en-US" sz="3459" dirty="0">
              <a:solidFill>
                <a:srgbClr val="002060"/>
              </a:solidFill>
              <a:latin typeface="Open Sans 1 Bold"/>
            </a:endParaRPr>
          </a:p>
          <a:p>
            <a:pPr>
              <a:lnSpc>
                <a:spcPts val="4143"/>
              </a:lnSpc>
              <a:spcBef>
                <a:spcPct val="0"/>
              </a:spcBef>
            </a:pPr>
            <a:endParaRPr lang="en-US" sz="3459" dirty="0">
              <a:solidFill>
                <a:srgbClr val="002060"/>
              </a:solidFill>
              <a:latin typeface="Open Sans 1 Bold"/>
            </a:endParaRPr>
          </a:p>
          <a:p>
            <a:pPr>
              <a:lnSpc>
                <a:spcPts val="4143"/>
              </a:lnSpc>
              <a:spcBef>
                <a:spcPct val="0"/>
              </a:spcBef>
            </a:pPr>
            <a:endParaRPr lang="en-US" sz="3459" dirty="0">
              <a:solidFill>
                <a:srgbClr val="002060"/>
              </a:solidFill>
              <a:latin typeface="Open Sans 1 Bold"/>
            </a:endParaRPr>
          </a:p>
          <a:p>
            <a:pPr>
              <a:lnSpc>
                <a:spcPts val="4563"/>
              </a:lnSpc>
              <a:spcBef>
                <a:spcPct val="0"/>
              </a:spcBef>
            </a:pPr>
            <a:r>
              <a:rPr lang="en-US" sz="3259" dirty="0">
                <a:solidFill>
                  <a:srgbClr val="002060"/>
                </a:solidFill>
                <a:latin typeface="Open Sans 1 Bold"/>
              </a:rPr>
              <a:t>2024</a:t>
            </a:r>
            <a:r>
              <a:rPr lang="en-US" sz="3259" dirty="0">
                <a:solidFill>
                  <a:srgbClr val="002060"/>
                </a:solidFill>
                <a:latin typeface="Open Sans 1"/>
              </a:rPr>
              <a:t>;</a:t>
            </a:r>
          </a:p>
          <a:p>
            <a:pPr>
              <a:lnSpc>
                <a:spcPts val="4423"/>
              </a:lnSpc>
              <a:spcBef>
                <a:spcPct val="0"/>
              </a:spcBef>
            </a:pPr>
            <a:r>
              <a:rPr lang="en-US" sz="3159" dirty="0">
                <a:solidFill>
                  <a:srgbClr val="002060"/>
                </a:solidFill>
                <a:latin typeface="Open Sans 1"/>
              </a:rPr>
              <a:t>14% </a:t>
            </a:r>
            <a:r>
              <a:rPr lang="en-US" sz="3159" dirty="0" err="1">
                <a:solidFill>
                  <a:srgbClr val="002060"/>
                </a:solidFill>
                <a:latin typeface="Open Sans 1"/>
              </a:rPr>
              <a:t>valrisicotest</a:t>
            </a:r>
            <a:r>
              <a:rPr lang="en-US" sz="3159" dirty="0">
                <a:solidFill>
                  <a:srgbClr val="002060"/>
                </a:solidFill>
                <a:latin typeface="Open Sans 1"/>
              </a:rPr>
              <a:t> =&gt; 2900</a:t>
            </a:r>
          </a:p>
          <a:p>
            <a:pPr>
              <a:lnSpc>
                <a:spcPts val="4423"/>
              </a:lnSpc>
              <a:spcBef>
                <a:spcPct val="0"/>
              </a:spcBef>
            </a:pPr>
            <a:r>
              <a:rPr lang="en-US" sz="3159" dirty="0">
                <a:solidFill>
                  <a:srgbClr val="002060"/>
                </a:solidFill>
                <a:latin typeface="Open Sans 1"/>
              </a:rPr>
              <a:t>3% </a:t>
            </a:r>
            <a:r>
              <a:rPr lang="en-US" sz="3159" dirty="0" err="1">
                <a:solidFill>
                  <a:srgbClr val="002060"/>
                </a:solidFill>
                <a:latin typeface="Open Sans 1"/>
              </a:rPr>
              <a:t>valpreventie</a:t>
            </a:r>
            <a:r>
              <a:rPr lang="en-US" sz="3159" dirty="0">
                <a:solidFill>
                  <a:srgbClr val="002060"/>
                </a:solidFill>
                <a:latin typeface="Open Sans 1"/>
              </a:rPr>
              <a:t> </a:t>
            </a:r>
            <a:r>
              <a:rPr lang="en-US" sz="3159" dirty="0" err="1">
                <a:solidFill>
                  <a:srgbClr val="002060"/>
                </a:solidFill>
                <a:latin typeface="Open Sans 1"/>
              </a:rPr>
              <a:t>interventie</a:t>
            </a:r>
            <a:r>
              <a:rPr lang="en-US" sz="3159" dirty="0">
                <a:solidFill>
                  <a:srgbClr val="002060"/>
                </a:solidFill>
                <a:latin typeface="Open Sans 1"/>
              </a:rPr>
              <a:t> =&gt; 650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8551397" cy="10287000"/>
          </a:xfrm>
          <a:prstGeom prst="rect">
            <a:avLst/>
          </a:prstGeom>
          <a:solidFill>
            <a:srgbClr val="211A67"/>
          </a:solidFill>
        </p:spPr>
        <p:txBody>
          <a:bodyPr/>
          <a:lstStyle/>
          <a:p>
            <a:endParaRPr lang="nl-NL"/>
          </a:p>
        </p:txBody>
      </p:sp>
      <p:sp>
        <p:nvSpPr>
          <p:cNvPr id="3" name="TextBox 3"/>
          <p:cNvSpPr txBox="1"/>
          <p:nvPr/>
        </p:nvSpPr>
        <p:spPr>
          <a:xfrm>
            <a:off x="1028700" y="1038225"/>
            <a:ext cx="6758191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99"/>
              </a:lnSpc>
            </a:pPr>
            <a:r>
              <a:rPr lang="en-US" sz="6499">
                <a:solidFill>
                  <a:srgbClr val="FEFEFE"/>
                </a:solidFill>
                <a:latin typeface="Open Sans 1 Bold"/>
              </a:rPr>
              <a:t>Huidige situatie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794821" y="1952625"/>
            <a:ext cx="9304656" cy="6565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94"/>
              </a:lnSpc>
            </a:pPr>
            <a:r>
              <a:rPr lang="en-US" sz="3281" dirty="0" err="1">
                <a:solidFill>
                  <a:srgbClr val="140A5E"/>
                </a:solidFill>
                <a:latin typeface="Open Sans 1 Bold"/>
              </a:rPr>
              <a:t>Veel</a:t>
            </a:r>
            <a:r>
              <a:rPr lang="en-US" sz="3281" dirty="0">
                <a:solidFill>
                  <a:srgbClr val="140A5E"/>
                </a:solidFill>
                <a:latin typeface="Open Sans 1 Bold"/>
              </a:rPr>
              <a:t> </a:t>
            </a:r>
            <a:r>
              <a:rPr lang="en-US" sz="3281" dirty="0" err="1">
                <a:solidFill>
                  <a:srgbClr val="140A5E"/>
                </a:solidFill>
                <a:latin typeface="Open Sans 1 Bold"/>
              </a:rPr>
              <a:t>activiteiten</a:t>
            </a:r>
            <a:r>
              <a:rPr lang="en-US" sz="3281" dirty="0">
                <a:solidFill>
                  <a:srgbClr val="140A5E"/>
                </a:solidFill>
                <a:latin typeface="Open Sans 1 Bold"/>
              </a:rPr>
              <a:t> die </a:t>
            </a:r>
            <a:r>
              <a:rPr lang="en-US" sz="3281" dirty="0" err="1">
                <a:solidFill>
                  <a:srgbClr val="140A5E"/>
                </a:solidFill>
                <a:latin typeface="Open Sans 1 Bold"/>
              </a:rPr>
              <a:t>losstaand</a:t>
            </a:r>
            <a:r>
              <a:rPr lang="en-US" sz="3281" dirty="0">
                <a:solidFill>
                  <a:srgbClr val="140A5E"/>
                </a:solidFill>
                <a:latin typeface="Open Sans 1 Bold"/>
              </a:rPr>
              <a:t> </a:t>
            </a:r>
            <a:r>
              <a:rPr lang="en-US" sz="3281" dirty="0" err="1">
                <a:solidFill>
                  <a:srgbClr val="140A5E"/>
                </a:solidFill>
                <a:latin typeface="Open Sans 1 Bold"/>
              </a:rPr>
              <a:t>effectief</a:t>
            </a:r>
            <a:r>
              <a:rPr lang="en-US" sz="3281" dirty="0">
                <a:solidFill>
                  <a:srgbClr val="140A5E"/>
                </a:solidFill>
                <a:latin typeface="Open Sans 1 Bold"/>
              </a:rPr>
              <a:t> </a:t>
            </a:r>
            <a:r>
              <a:rPr lang="en-US" sz="3281" dirty="0" err="1">
                <a:solidFill>
                  <a:srgbClr val="140A5E"/>
                </a:solidFill>
                <a:latin typeface="Open Sans 1 Bold"/>
              </a:rPr>
              <a:t>zijn</a:t>
            </a:r>
            <a:r>
              <a:rPr lang="en-US" sz="3281" dirty="0">
                <a:solidFill>
                  <a:srgbClr val="140A5E"/>
                </a:solidFill>
                <a:latin typeface="Open Sans 1 Bold"/>
              </a:rPr>
              <a:t> </a:t>
            </a:r>
          </a:p>
          <a:p>
            <a:pPr>
              <a:lnSpc>
                <a:spcPts val="3890"/>
              </a:lnSpc>
            </a:pPr>
            <a:r>
              <a:rPr lang="en-US" sz="2778" dirty="0" err="1">
                <a:solidFill>
                  <a:srgbClr val="140A5E"/>
                </a:solidFill>
                <a:latin typeface="Open Sans 1"/>
              </a:rPr>
              <a:t>Beweegprogramma’s</a:t>
            </a:r>
            <a:r>
              <a:rPr lang="en-US" sz="2778" dirty="0">
                <a:solidFill>
                  <a:srgbClr val="140A5E"/>
                </a:solidFill>
                <a:latin typeface="Open Sans 1"/>
              </a:rPr>
              <a:t>, info </a:t>
            </a:r>
            <a:r>
              <a:rPr lang="en-US" sz="2778" dirty="0" err="1">
                <a:solidFill>
                  <a:srgbClr val="140A5E"/>
                </a:solidFill>
                <a:latin typeface="Open Sans 1"/>
              </a:rPr>
              <a:t>bijeenkomsten</a:t>
            </a:r>
            <a:r>
              <a:rPr lang="en-US" sz="2778" dirty="0">
                <a:solidFill>
                  <a:srgbClr val="140A5E"/>
                </a:solidFill>
                <a:latin typeface="Open Sans 1"/>
              </a:rPr>
              <a:t>, </a:t>
            </a:r>
            <a:r>
              <a:rPr lang="en-US" sz="2778" dirty="0" err="1">
                <a:solidFill>
                  <a:srgbClr val="140A5E"/>
                </a:solidFill>
                <a:latin typeface="Open Sans 1"/>
              </a:rPr>
              <a:t>behandeling</a:t>
            </a:r>
            <a:r>
              <a:rPr lang="en-US" sz="2778" dirty="0">
                <a:solidFill>
                  <a:srgbClr val="140A5E"/>
                </a:solidFill>
                <a:latin typeface="Open Sans 1"/>
              </a:rPr>
              <a:t> </a:t>
            </a:r>
            <a:r>
              <a:rPr lang="en-US" sz="2778" dirty="0" err="1">
                <a:solidFill>
                  <a:srgbClr val="140A5E"/>
                </a:solidFill>
                <a:latin typeface="Open Sans 1"/>
              </a:rPr>
              <a:t>zorg</a:t>
            </a:r>
            <a:endParaRPr lang="en-US" sz="2778" dirty="0">
              <a:solidFill>
                <a:srgbClr val="140A5E"/>
              </a:solidFill>
              <a:latin typeface="Open Sans 1"/>
            </a:endParaRPr>
          </a:p>
          <a:p>
            <a:pPr>
              <a:lnSpc>
                <a:spcPts val="4314"/>
              </a:lnSpc>
            </a:pPr>
            <a:endParaRPr lang="en-US" sz="2778" dirty="0">
              <a:solidFill>
                <a:srgbClr val="140A5E"/>
              </a:solidFill>
              <a:latin typeface="Open Sans 1"/>
            </a:endParaRPr>
          </a:p>
          <a:p>
            <a:pPr>
              <a:lnSpc>
                <a:spcPts val="4594"/>
              </a:lnSpc>
            </a:pPr>
            <a:r>
              <a:rPr lang="en-US" sz="3281" dirty="0">
                <a:solidFill>
                  <a:srgbClr val="140A5E"/>
                </a:solidFill>
                <a:latin typeface="Open Sans 1 Bold"/>
              </a:rPr>
              <a:t>Zorg </a:t>
            </a:r>
            <a:r>
              <a:rPr lang="en-US" sz="3281" dirty="0" err="1">
                <a:solidFill>
                  <a:srgbClr val="140A5E"/>
                </a:solidFill>
                <a:latin typeface="Open Sans 1 Bold"/>
              </a:rPr>
              <a:t>nog</a:t>
            </a:r>
            <a:r>
              <a:rPr lang="en-US" sz="3281" dirty="0">
                <a:solidFill>
                  <a:srgbClr val="140A5E"/>
                </a:solidFill>
                <a:latin typeface="Open Sans 1 Bold"/>
              </a:rPr>
              <a:t> </a:t>
            </a:r>
            <a:r>
              <a:rPr lang="en-US" sz="3281" dirty="0" err="1">
                <a:solidFill>
                  <a:srgbClr val="140A5E"/>
                </a:solidFill>
                <a:latin typeface="Open Sans 1 Bold"/>
              </a:rPr>
              <a:t>niet</a:t>
            </a:r>
            <a:r>
              <a:rPr lang="en-US" sz="3281" dirty="0">
                <a:solidFill>
                  <a:srgbClr val="140A5E"/>
                </a:solidFill>
                <a:latin typeface="Open Sans 1 Bold"/>
              </a:rPr>
              <a:t> alle regels </a:t>
            </a:r>
            <a:r>
              <a:rPr lang="en-US" sz="3281" dirty="0" err="1">
                <a:solidFill>
                  <a:srgbClr val="140A5E"/>
                </a:solidFill>
                <a:latin typeface="Open Sans 1 Bold"/>
              </a:rPr>
              <a:t>optimaal</a:t>
            </a:r>
            <a:endParaRPr lang="en-US" sz="3281" dirty="0">
              <a:solidFill>
                <a:srgbClr val="140A5E"/>
              </a:solidFill>
              <a:latin typeface="Open Sans 1 Bold"/>
            </a:endParaRPr>
          </a:p>
          <a:p>
            <a:pPr>
              <a:lnSpc>
                <a:spcPts val="3890"/>
              </a:lnSpc>
            </a:pPr>
            <a:r>
              <a:rPr lang="en-US" sz="2778" dirty="0" err="1">
                <a:solidFill>
                  <a:srgbClr val="140A5E"/>
                </a:solidFill>
                <a:latin typeface="Open Sans 1"/>
              </a:rPr>
              <a:t>Valanalyse</a:t>
            </a:r>
            <a:r>
              <a:rPr lang="en-US" sz="2778" dirty="0">
                <a:solidFill>
                  <a:srgbClr val="140A5E"/>
                </a:solidFill>
                <a:latin typeface="Open Sans 1"/>
              </a:rPr>
              <a:t>, </a:t>
            </a:r>
            <a:r>
              <a:rPr lang="en-US" sz="2778" dirty="0" err="1">
                <a:solidFill>
                  <a:srgbClr val="140A5E"/>
                </a:solidFill>
                <a:latin typeface="Open Sans 1"/>
              </a:rPr>
              <a:t>beweegprogramma’s</a:t>
            </a:r>
            <a:endParaRPr lang="en-US" sz="2778" dirty="0">
              <a:solidFill>
                <a:srgbClr val="140A5E"/>
              </a:solidFill>
              <a:latin typeface="Open Sans 1"/>
            </a:endParaRPr>
          </a:p>
          <a:p>
            <a:pPr>
              <a:lnSpc>
                <a:spcPts val="4314"/>
              </a:lnSpc>
            </a:pPr>
            <a:endParaRPr lang="en-US" sz="2778" dirty="0">
              <a:solidFill>
                <a:srgbClr val="140A5E"/>
              </a:solidFill>
              <a:latin typeface="Open Sans 1"/>
            </a:endParaRPr>
          </a:p>
          <a:p>
            <a:pPr>
              <a:lnSpc>
                <a:spcPts val="4594"/>
              </a:lnSpc>
            </a:pPr>
            <a:r>
              <a:rPr lang="en-US" sz="3281" dirty="0" err="1">
                <a:solidFill>
                  <a:srgbClr val="002060"/>
                </a:solidFill>
                <a:latin typeface="Open Sans 1 Bold"/>
              </a:rPr>
              <a:t>Bewustzijn</a:t>
            </a:r>
            <a:r>
              <a:rPr lang="en-US" sz="3281" dirty="0">
                <a:solidFill>
                  <a:srgbClr val="140A5E"/>
                </a:solidFill>
                <a:latin typeface="Open Sans 1 Bold"/>
              </a:rPr>
              <a:t> </a:t>
            </a:r>
            <a:r>
              <a:rPr lang="en-US" sz="3281" dirty="0" err="1">
                <a:solidFill>
                  <a:srgbClr val="140A5E"/>
                </a:solidFill>
                <a:latin typeface="Open Sans 1 Bold"/>
              </a:rPr>
              <a:t>rondom</a:t>
            </a:r>
            <a:r>
              <a:rPr lang="en-US" sz="3281" dirty="0">
                <a:solidFill>
                  <a:srgbClr val="140A5E"/>
                </a:solidFill>
                <a:latin typeface="Open Sans 1 Bold"/>
              </a:rPr>
              <a:t> </a:t>
            </a:r>
            <a:r>
              <a:rPr lang="en-US" sz="3281" dirty="0" err="1">
                <a:solidFill>
                  <a:srgbClr val="140A5E"/>
                </a:solidFill>
                <a:latin typeface="Open Sans 1 Bold"/>
              </a:rPr>
              <a:t>valpreventie</a:t>
            </a:r>
            <a:r>
              <a:rPr lang="en-US" sz="3281" dirty="0">
                <a:solidFill>
                  <a:srgbClr val="140A5E"/>
                </a:solidFill>
                <a:latin typeface="Open Sans 1 Bold"/>
              </a:rPr>
              <a:t> </a:t>
            </a:r>
            <a:r>
              <a:rPr lang="en-US" sz="3281" dirty="0" err="1">
                <a:solidFill>
                  <a:srgbClr val="140A5E"/>
                </a:solidFill>
                <a:latin typeface="Open Sans 1 Bold"/>
              </a:rPr>
              <a:t>laag</a:t>
            </a:r>
            <a:endParaRPr lang="en-US" sz="3281" dirty="0">
              <a:solidFill>
                <a:srgbClr val="140A5E"/>
              </a:solidFill>
              <a:latin typeface="Open Sans 1 Bold"/>
            </a:endParaRPr>
          </a:p>
          <a:p>
            <a:pPr>
              <a:lnSpc>
                <a:spcPts val="3890"/>
              </a:lnSpc>
            </a:pPr>
            <a:r>
              <a:rPr lang="en-US" sz="2778" dirty="0" err="1">
                <a:solidFill>
                  <a:srgbClr val="140A5E"/>
                </a:solidFill>
                <a:latin typeface="Open Sans 1"/>
              </a:rPr>
              <a:t>Zowel</a:t>
            </a:r>
            <a:r>
              <a:rPr lang="en-US" sz="2778" dirty="0">
                <a:solidFill>
                  <a:srgbClr val="140A5E"/>
                </a:solidFill>
                <a:latin typeface="Open Sans 1"/>
              </a:rPr>
              <a:t> </a:t>
            </a:r>
            <a:r>
              <a:rPr lang="en-US" sz="2778" dirty="0" err="1">
                <a:solidFill>
                  <a:srgbClr val="140A5E"/>
                </a:solidFill>
                <a:latin typeface="Open Sans 1"/>
              </a:rPr>
              <a:t>ouderen</a:t>
            </a:r>
            <a:r>
              <a:rPr lang="en-US" sz="2778" dirty="0">
                <a:solidFill>
                  <a:srgbClr val="140A5E"/>
                </a:solidFill>
                <a:latin typeface="Open Sans 1"/>
              </a:rPr>
              <a:t> </a:t>
            </a:r>
            <a:r>
              <a:rPr lang="en-US" sz="2778" dirty="0" err="1">
                <a:solidFill>
                  <a:srgbClr val="140A5E"/>
                </a:solidFill>
                <a:latin typeface="Open Sans 1"/>
              </a:rPr>
              <a:t>als</a:t>
            </a:r>
            <a:r>
              <a:rPr lang="en-US" sz="2778" dirty="0">
                <a:solidFill>
                  <a:srgbClr val="140A5E"/>
                </a:solidFill>
                <a:latin typeface="Open Sans 1"/>
              </a:rPr>
              <a:t> professionals</a:t>
            </a:r>
          </a:p>
          <a:p>
            <a:pPr>
              <a:lnSpc>
                <a:spcPts val="4314"/>
              </a:lnSpc>
            </a:pPr>
            <a:endParaRPr lang="en-US" sz="2778" dirty="0">
              <a:solidFill>
                <a:srgbClr val="140A5E"/>
              </a:solidFill>
              <a:latin typeface="Open Sans 1"/>
            </a:endParaRPr>
          </a:p>
          <a:p>
            <a:pPr>
              <a:lnSpc>
                <a:spcPts val="4594"/>
              </a:lnSpc>
            </a:pPr>
            <a:r>
              <a:rPr lang="en-US" sz="3281" dirty="0" err="1">
                <a:solidFill>
                  <a:srgbClr val="140A5E"/>
                </a:solidFill>
                <a:latin typeface="Open Sans 1 Bold"/>
              </a:rPr>
              <a:t>Geen</a:t>
            </a:r>
            <a:r>
              <a:rPr lang="en-US" sz="3281" dirty="0">
                <a:solidFill>
                  <a:srgbClr val="140A5E"/>
                </a:solidFill>
                <a:latin typeface="Open Sans 1 Bold"/>
              </a:rPr>
              <a:t>/</a:t>
            </a:r>
            <a:r>
              <a:rPr lang="en-US" sz="3281" dirty="0" err="1">
                <a:solidFill>
                  <a:srgbClr val="140A5E"/>
                </a:solidFill>
                <a:latin typeface="Open Sans 1 Bold"/>
              </a:rPr>
              <a:t>weinig</a:t>
            </a:r>
            <a:r>
              <a:rPr lang="en-US" sz="3281" dirty="0">
                <a:solidFill>
                  <a:srgbClr val="140A5E"/>
                </a:solidFill>
                <a:latin typeface="Open Sans 1 Bold"/>
              </a:rPr>
              <a:t> </a:t>
            </a:r>
            <a:r>
              <a:rPr lang="en-US" sz="3281" dirty="0" err="1">
                <a:solidFill>
                  <a:srgbClr val="140A5E"/>
                </a:solidFill>
                <a:latin typeface="Open Sans 1 Bold"/>
              </a:rPr>
              <a:t>samenwerking</a:t>
            </a:r>
            <a:r>
              <a:rPr lang="en-US" sz="3281" dirty="0">
                <a:solidFill>
                  <a:srgbClr val="140A5E"/>
                </a:solidFill>
                <a:latin typeface="Open Sans 1 Bold"/>
              </a:rPr>
              <a:t> professionals</a:t>
            </a:r>
          </a:p>
          <a:p>
            <a:pPr>
              <a:lnSpc>
                <a:spcPts val="4594"/>
              </a:lnSpc>
            </a:pPr>
            <a:endParaRPr lang="en-US" sz="3281" dirty="0">
              <a:solidFill>
                <a:srgbClr val="140A5E"/>
              </a:solidFill>
              <a:latin typeface="Open Sans 1 Bol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6667227" y="0"/>
            <a:ext cx="1620773" cy="1620773"/>
          </a:xfrm>
          <a:custGeom>
            <a:avLst/>
            <a:gdLst/>
            <a:ahLst/>
            <a:cxnLst/>
            <a:rect l="l" t="t" r="r" b="b"/>
            <a:pathLst>
              <a:path w="1620773" h="1620773">
                <a:moveTo>
                  <a:pt x="0" y="0"/>
                </a:moveTo>
                <a:lnTo>
                  <a:pt x="1620773" y="0"/>
                </a:lnTo>
                <a:lnTo>
                  <a:pt x="1620773" y="1620773"/>
                </a:lnTo>
                <a:lnTo>
                  <a:pt x="0" y="16207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/>
          <p:nvPr/>
        </p:nvSpPr>
        <p:spPr>
          <a:xfrm>
            <a:off x="1028700" y="2622094"/>
            <a:ext cx="3733130" cy="405978"/>
          </a:xfrm>
          <a:custGeom>
            <a:avLst/>
            <a:gdLst/>
            <a:ahLst/>
            <a:cxnLst/>
            <a:rect l="l" t="t" r="r" b="b"/>
            <a:pathLst>
              <a:path w="3733130" h="405978">
                <a:moveTo>
                  <a:pt x="0" y="0"/>
                </a:moveTo>
                <a:lnTo>
                  <a:pt x="3733130" y="0"/>
                </a:lnTo>
                <a:lnTo>
                  <a:pt x="3733130" y="405978"/>
                </a:lnTo>
                <a:lnTo>
                  <a:pt x="0" y="4059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0A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28608" y="1028700"/>
            <a:ext cx="61567" cy="8229600"/>
          </a:xfrm>
          <a:prstGeom prst="rect">
            <a:avLst/>
          </a:prstGeom>
          <a:solidFill>
            <a:srgbClr val="3CD3F8"/>
          </a:solidFill>
        </p:spPr>
        <p:txBody>
          <a:bodyPr/>
          <a:lstStyle/>
          <a:p>
            <a:endParaRPr lang="nl-NL"/>
          </a:p>
        </p:txBody>
      </p:sp>
      <p:sp>
        <p:nvSpPr>
          <p:cNvPr id="3" name="TextBox 3"/>
          <p:cNvSpPr txBox="1"/>
          <p:nvPr/>
        </p:nvSpPr>
        <p:spPr>
          <a:xfrm>
            <a:off x="538843" y="991932"/>
            <a:ext cx="7895276" cy="1790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54"/>
              </a:lnSpc>
            </a:pPr>
            <a:r>
              <a:rPr lang="en-US" sz="6100">
                <a:solidFill>
                  <a:srgbClr val="FEFEFE"/>
                </a:solidFill>
                <a:latin typeface="Open Sans 1 Bold"/>
              </a:rPr>
              <a:t>Project</a:t>
            </a:r>
          </a:p>
          <a:p>
            <a:pPr>
              <a:lnSpc>
                <a:spcPts val="7182"/>
              </a:lnSpc>
            </a:pPr>
            <a:r>
              <a:rPr lang="en-US" sz="6300">
                <a:solidFill>
                  <a:srgbClr val="FEFEFE"/>
                </a:solidFill>
                <a:latin typeface="Open Sans 1 Bold Italics"/>
              </a:rPr>
              <a:t>Samen vallen voorbij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38843" y="3423567"/>
            <a:ext cx="7053498" cy="1063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31"/>
              </a:lnSpc>
            </a:pPr>
            <a:r>
              <a:rPr lang="en-US" sz="3254" spc="143">
                <a:solidFill>
                  <a:srgbClr val="FEFEFE"/>
                </a:solidFill>
                <a:latin typeface="Open Sans 1 Bold"/>
              </a:rPr>
              <a:t>DOEL 2023;</a:t>
            </a:r>
          </a:p>
          <a:p>
            <a:pPr>
              <a:lnSpc>
                <a:spcPts val="4231"/>
              </a:lnSpc>
            </a:pPr>
            <a:r>
              <a:rPr lang="en-US" sz="3254" spc="143">
                <a:solidFill>
                  <a:srgbClr val="FEFEFE"/>
                </a:solidFill>
                <a:latin typeface="Open Sans 1 Bold"/>
              </a:rPr>
              <a:t>WERKENDE ROUTEKAART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0140369" y="1086045"/>
            <a:ext cx="7118931" cy="1818503"/>
            <a:chOff x="0" y="0"/>
            <a:chExt cx="9491908" cy="2424671"/>
          </a:xfrm>
        </p:grpSpPr>
        <p:sp>
          <p:nvSpPr>
            <p:cNvPr id="6" name="TextBox 6"/>
            <p:cNvSpPr txBox="1"/>
            <p:nvPr/>
          </p:nvSpPr>
          <p:spPr>
            <a:xfrm>
              <a:off x="0" y="-34533"/>
              <a:ext cx="9491908" cy="6650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72"/>
                </a:lnSpc>
              </a:pPr>
              <a:r>
                <a:rPr lang="en-US" sz="3051">
                  <a:solidFill>
                    <a:srgbClr val="FEFEFE"/>
                  </a:solidFill>
                  <a:latin typeface="Open Sans 1 Bold"/>
                </a:rPr>
                <a:t>1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025851"/>
              <a:ext cx="9491908" cy="13762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72"/>
                </a:lnSpc>
              </a:pPr>
              <a:r>
                <a:rPr lang="en-US" sz="3051" dirty="0">
                  <a:solidFill>
                    <a:srgbClr val="FEFEFE"/>
                  </a:solidFill>
                  <a:latin typeface="Open Sans 1"/>
                </a:rPr>
                <a:t>Wie </a:t>
              </a:r>
              <a:r>
                <a:rPr lang="en-US" sz="3051" dirty="0" err="1">
                  <a:solidFill>
                    <a:srgbClr val="FEFEFE"/>
                  </a:solidFill>
                  <a:latin typeface="Open Sans 1"/>
                </a:rPr>
                <a:t>kan</a:t>
              </a:r>
              <a:r>
                <a:rPr lang="en-US" sz="3051" dirty="0">
                  <a:solidFill>
                    <a:srgbClr val="FEFEFE"/>
                  </a:solidFill>
                  <a:latin typeface="Open Sans 1"/>
                </a:rPr>
                <a:t> wat </a:t>
              </a:r>
              <a:r>
                <a:rPr lang="en-US" sz="3051" dirty="0" err="1">
                  <a:solidFill>
                    <a:srgbClr val="FEFEFE"/>
                  </a:solidFill>
                  <a:latin typeface="Open Sans 1"/>
                </a:rPr>
                <a:t>mbt</a:t>
              </a:r>
              <a:r>
                <a:rPr lang="en-US" sz="3051" dirty="0">
                  <a:solidFill>
                    <a:srgbClr val="FEFEFE"/>
                  </a:solidFill>
                  <a:latin typeface="Open Sans 1"/>
                </a:rPr>
                <a:t> </a:t>
              </a:r>
              <a:r>
                <a:rPr lang="en-US" sz="3051" dirty="0" err="1">
                  <a:solidFill>
                    <a:srgbClr val="FEFEFE"/>
                  </a:solidFill>
                  <a:latin typeface="Open Sans 1"/>
                </a:rPr>
                <a:t>valpreventie</a:t>
              </a:r>
              <a:r>
                <a:rPr lang="en-US" sz="3051" dirty="0">
                  <a:solidFill>
                    <a:srgbClr val="FEFEFE"/>
                  </a:solidFill>
                  <a:latin typeface="Open Sans 1"/>
                </a:rPr>
                <a:t>?</a:t>
              </a:r>
            </a:p>
            <a:p>
              <a:pPr>
                <a:lnSpc>
                  <a:spcPts val="4272"/>
                </a:lnSpc>
              </a:pPr>
              <a:r>
                <a:rPr lang="en-US" sz="3051" dirty="0">
                  <a:solidFill>
                    <a:srgbClr val="FEFEFE"/>
                  </a:solidFill>
                  <a:latin typeface="Open Sans 1"/>
                </a:rPr>
                <a:t>Wat </a:t>
              </a:r>
              <a:r>
                <a:rPr lang="en-US" sz="3051" dirty="0" err="1">
                  <a:solidFill>
                    <a:srgbClr val="FEFEFE"/>
                  </a:solidFill>
                  <a:latin typeface="Open Sans 1"/>
                </a:rPr>
                <a:t>doen</a:t>
              </a:r>
              <a:r>
                <a:rPr lang="en-US" sz="3051" dirty="0">
                  <a:solidFill>
                    <a:srgbClr val="FEFEFE"/>
                  </a:solidFill>
                  <a:latin typeface="Open Sans 1"/>
                </a:rPr>
                <a:t> we al?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140369" y="3500348"/>
            <a:ext cx="7118931" cy="1285103"/>
            <a:chOff x="0" y="0"/>
            <a:chExt cx="9491908" cy="1713471"/>
          </a:xfrm>
        </p:grpSpPr>
        <p:sp>
          <p:nvSpPr>
            <p:cNvPr id="9" name="TextBox 9"/>
            <p:cNvSpPr txBox="1"/>
            <p:nvPr/>
          </p:nvSpPr>
          <p:spPr>
            <a:xfrm>
              <a:off x="0" y="-34533"/>
              <a:ext cx="9491908" cy="6650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72"/>
                </a:lnSpc>
              </a:pPr>
              <a:r>
                <a:rPr lang="en-US" sz="3051">
                  <a:solidFill>
                    <a:srgbClr val="FEFEFE"/>
                  </a:solidFill>
                  <a:latin typeface="Open Sans 1 Bold"/>
                </a:rPr>
                <a:t>2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025851"/>
              <a:ext cx="9491908" cy="6650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72"/>
                </a:lnSpc>
              </a:pPr>
              <a:r>
                <a:rPr lang="en-US" sz="3051" dirty="0">
                  <a:solidFill>
                    <a:srgbClr val="FEFEFE"/>
                  </a:solidFill>
                  <a:latin typeface="Open Sans 1"/>
                </a:rPr>
                <a:t>Wat is er </a:t>
              </a:r>
              <a:r>
                <a:rPr lang="en-US" sz="3051" dirty="0" err="1">
                  <a:solidFill>
                    <a:srgbClr val="FEFEFE"/>
                  </a:solidFill>
                  <a:latin typeface="Open Sans 1"/>
                </a:rPr>
                <a:t>nog</a:t>
              </a:r>
              <a:r>
                <a:rPr lang="en-US" sz="3051" dirty="0">
                  <a:solidFill>
                    <a:srgbClr val="FEFEFE"/>
                  </a:solidFill>
                  <a:latin typeface="Open Sans 1"/>
                </a:rPr>
                <a:t> </a:t>
              </a:r>
              <a:r>
                <a:rPr lang="en-US" sz="3051" dirty="0" err="1">
                  <a:solidFill>
                    <a:srgbClr val="FEFEFE"/>
                  </a:solidFill>
                  <a:latin typeface="Open Sans 1"/>
                </a:rPr>
                <a:t>niet</a:t>
              </a:r>
              <a:r>
                <a:rPr lang="en-US" sz="3051" dirty="0">
                  <a:solidFill>
                    <a:srgbClr val="FEFEFE"/>
                  </a:solidFill>
                  <a:latin typeface="Open Sans 1"/>
                </a:rPr>
                <a:t> </a:t>
              </a:r>
              <a:r>
                <a:rPr lang="en-US" sz="3051" dirty="0" err="1">
                  <a:solidFill>
                    <a:srgbClr val="FEFEFE"/>
                  </a:solidFill>
                  <a:latin typeface="Open Sans 1"/>
                </a:rPr>
                <a:t>en</a:t>
              </a:r>
              <a:r>
                <a:rPr lang="en-US" sz="3051" dirty="0">
                  <a:solidFill>
                    <a:srgbClr val="FEFEFE"/>
                  </a:solidFill>
                  <a:latin typeface="Open Sans 1"/>
                </a:rPr>
                <a:t> </a:t>
              </a:r>
              <a:r>
                <a:rPr lang="en-US" sz="3051" dirty="0" err="1">
                  <a:solidFill>
                    <a:srgbClr val="FEFEFE"/>
                  </a:solidFill>
                  <a:latin typeface="Open Sans 1"/>
                </a:rPr>
                <a:t>wie</a:t>
              </a:r>
              <a:r>
                <a:rPr lang="en-US" sz="3051" dirty="0">
                  <a:solidFill>
                    <a:srgbClr val="FEFEFE"/>
                  </a:solidFill>
                  <a:latin typeface="Open Sans 1"/>
                </a:rPr>
                <a:t> </a:t>
              </a:r>
              <a:r>
                <a:rPr lang="en-US" sz="3051" dirty="0" err="1">
                  <a:solidFill>
                    <a:srgbClr val="FEFEFE"/>
                  </a:solidFill>
                  <a:latin typeface="Open Sans 1"/>
                </a:rPr>
                <a:t>pakt</a:t>
              </a:r>
              <a:r>
                <a:rPr lang="en-US" sz="3051" dirty="0">
                  <a:solidFill>
                    <a:srgbClr val="FEFEFE"/>
                  </a:solidFill>
                  <a:latin typeface="Open Sans 1"/>
                </a:rPr>
                <a:t> </a:t>
              </a:r>
              <a:r>
                <a:rPr lang="en-US" sz="3051" dirty="0" err="1">
                  <a:solidFill>
                    <a:srgbClr val="FEFEFE"/>
                  </a:solidFill>
                  <a:latin typeface="Open Sans 1"/>
                </a:rPr>
                <a:t>dat</a:t>
              </a:r>
              <a:r>
                <a:rPr lang="en-US" sz="3051" dirty="0">
                  <a:solidFill>
                    <a:srgbClr val="FEFEFE"/>
                  </a:solidFill>
                  <a:latin typeface="Open Sans 1"/>
                </a:rPr>
                <a:t> op?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140369" y="5520376"/>
            <a:ext cx="7118931" cy="1309851"/>
            <a:chOff x="0" y="-34533"/>
            <a:chExt cx="9491908" cy="1746469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34533"/>
              <a:ext cx="9491908" cy="6650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72"/>
                </a:lnSpc>
              </a:pPr>
              <a:r>
                <a:rPr lang="en-US" sz="3051">
                  <a:solidFill>
                    <a:srgbClr val="FEFEFE"/>
                  </a:solidFill>
                  <a:latin typeface="Open Sans 1 Bold"/>
                </a:rPr>
                <a:t>3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025851"/>
              <a:ext cx="9491908" cy="6860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72"/>
                </a:lnSpc>
              </a:pPr>
              <a:r>
                <a:rPr lang="en-US" sz="3051" dirty="0" err="1">
                  <a:solidFill>
                    <a:srgbClr val="FEFEFE"/>
                  </a:solidFill>
                  <a:latin typeface="Open Sans 1" panose="020B0604020202020204" charset="0"/>
                  <a:ea typeface="Open Sans 1" panose="020B0604020202020204" charset="0"/>
                  <a:cs typeface="Open Sans 1" panose="020B0604020202020204" charset="0"/>
                </a:rPr>
                <a:t>Doorverwijsafspraken</a:t>
              </a:r>
              <a:endParaRPr lang="en-US" sz="3051" dirty="0">
                <a:solidFill>
                  <a:srgbClr val="FEFEFE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140369" y="7649152"/>
            <a:ext cx="7118931" cy="1285103"/>
            <a:chOff x="0" y="0"/>
            <a:chExt cx="9491908" cy="1713471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34533"/>
              <a:ext cx="9491908" cy="6650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72"/>
                </a:lnSpc>
              </a:pPr>
              <a:r>
                <a:rPr lang="en-US" sz="3051">
                  <a:solidFill>
                    <a:srgbClr val="FEFEFE"/>
                  </a:solidFill>
                  <a:latin typeface="Open Sans 1 Bold"/>
                </a:rPr>
                <a:t>4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025851"/>
              <a:ext cx="9491908" cy="6650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72"/>
                </a:lnSpc>
              </a:pPr>
              <a:r>
                <a:rPr lang="en-US" sz="3051">
                  <a:solidFill>
                    <a:srgbClr val="FEFEFE"/>
                  </a:solidFill>
                  <a:latin typeface="Open Sans 1"/>
                </a:rPr>
                <a:t>Uitvoering</a:t>
              </a:r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8969113" y="1805018"/>
            <a:ext cx="380558" cy="380558"/>
            <a:chOff x="6705600" y="1371600"/>
            <a:chExt cx="10972800" cy="10972800"/>
          </a:xfrm>
        </p:grpSpPr>
        <p:sp>
          <p:nvSpPr>
            <p:cNvPr id="18" name="Freeform 18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8969113" y="3908887"/>
            <a:ext cx="380558" cy="380558"/>
            <a:chOff x="6705600" y="1371600"/>
            <a:chExt cx="10972800" cy="10972800"/>
          </a:xfrm>
        </p:grpSpPr>
        <p:sp>
          <p:nvSpPr>
            <p:cNvPr id="20" name="Freeform 20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8969113" y="6012757"/>
            <a:ext cx="380558" cy="380558"/>
            <a:chOff x="6705600" y="1371600"/>
            <a:chExt cx="10972800" cy="10972800"/>
          </a:xfrm>
        </p:grpSpPr>
        <p:sp>
          <p:nvSpPr>
            <p:cNvPr id="22" name="Freeform 22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8969113" y="8116626"/>
            <a:ext cx="380558" cy="380558"/>
            <a:chOff x="6705600" y="1371600"/>
            <a:chExt cx="10972800" cy="10972800"/>
          </a:xfrm>
        </p:grpSpPr>
        <p:sp>
          <p:nvSpPr>
            <p:cNvPr id="24" name="Freeform 24"/>
            <p:cNvSpPr/>
            <p:nvPr/>
          </p:nvSpPr>
          <p:spPr>
            <a:xfrm>
              <a:off x="6696808" y="1100629"/>
              <a:ext cx="10990383" cy="11514742"/>
            </a:xfrm>
            <a:custGeom>
              <a:avLst/>
              <a:gdLst/>
              <a:ahLst/>
              <a:cxnLst/>
              <a:rect l="l" t="t" r="r" b="b"/>
              <a:pathLst>
                <a:path w="10990383" h="11514742">
                  <a:moveTo>
                    <a:pt x="8792" y="5757371"/>
                  </a:moveTo>
                  <a:cubicBezTo>
                    <a:pt x="0" y="7723318"/>
                    <a:pt x="1043775" y="9543701"/>
                    <a:pt x="2744885" y="10529222"/>
                  </a:cubicBezTo>
                  <a:cubicBezTo>
                    <a:pt x="4445995" y="11514742"/>
                    <a:pt x="6544390" y="11514742"/>
                    <a:pt x="8245500" y="10529222"/>
                  </a:cubicBezTo>
                  <a:cubicBezTo>
                    <a:pt x="9946609" y="9543701"/>
                    <a:pt x="10990384" y="7723318"/>
                    <a:pt x="10981592" y="5757371"/>
                  </a:cubicBezTo>
                  <a:cubicBezTo>
                    <a:pt x="10990384" y="3791424"/>
                    <a:pt x="9946609" y="1971041"/>
                    <a:pt x="8245500" y="985520"/>
                  </a:cubicBezTo>
                  <a:cubicBezTo>
                    <a:pt x="6544390" y="0"/>
                    <a:pt x="4445995" y="0"/>
                    <a:pt x="2744885" y="985520"/>
                  </a:cubicBezTo>
                  <a:cubicBezTo>
                    <a:pt x="1043775" y="1971041"/>
                    <a:pt x="0" y="3791424"/>
                    <a:pt x="8792" y="5757371"/>
                  </a:cubicBez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5" name="Freeform 25"/>
          <p:cNvSpPr/>
          <p:nvPr/>
        </p:nvSpPr>
        <p:spPr>
          <a:xfrm>
            <a:off x="-868460" y="5143500"/>
            <a:ext cx="2459432" cy="2287272"/>
          </a:xfrm>
          <a:custGeom>
            <a:avLst/>
            <a:gdLst/>
            <a:ahLst/>
            <a:cxnLst/>
            <a:rect l="l" t="t" r="r" b="b"/>
            <a:pathLst>
              <a:path w="2459432" h="2287272">
                <a:moveTo>
                  <a:pt x="0" y="0"/>
                </a:moveTo>
                <a:lnTo>
                  <a:pt x="2459432" y="0"/>
                </a:lnTo>
                <a:lnTo>
                  <a:pt x="2459432" y="2287272"/>
                </a:lnTo>
                <a:lnTo>
                  <a:pt x="0" y="22872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6" name="Freeform 26"/>
          <p:cNvSpPr/>
          <p:nvPr/>
        </p:nvSpPr>
        <p:spPr>
          <a:xfrm>
            <a:off x="16667227" y="0"/>
            <a:ext cx="1620773" cy="1620773"/>
          </a:xfrm>
          <a:custGeom>
            <a:avLst/>
            <a:gdLst/>
            <a:ahLst/>
            <a:cxnLst/>
            <a:rect l="l" t="t" r="r" b="b"/>
            <a:pathLst>
              <a:path w="1620773" h="1620773">
                <a:moveTo>
                  <a:pt x="0" y="0"/>
                </a:moveTo>
                <a:lnTo>
                  <a:pt x="1620773" y="0"/>
                </a:lnTo>
                <a:lnTo>
                  <a:pt x="1620773" y="1620773"/>
                </a:lnTo>
                <a:lnTo>
                  <a:pt x="0" y="16207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8551397" cy="10287000"/>
          </a:xfrm>
          <a:prstGeom prst="rect">
            <a:avLst/>
          </a:prstGeom>
          <a:solidFill>
            <a:srgbClr val="211A67"/>
          </a:solidFill>
        </p:spPr>
        <p:txBody>
          <a:bodyPr/>
          <a:lstStyle/>
          <a:p>
            <a:endParaRPr lang="nl-NL"/>
          </a:p>
        </p:txBody>
      </p:sp>
      <p:sp>
        <p:nvSpPr>
          <p:cNvPr id="3" name="TextBox 3"/>
          <p:cNvSpPr txBox="1"/>
          <p:nvPr/>
        </p:nvSpPr>
        <p:spPr>
          <a:xfrm>
            <a:off x="1028700" y="1038225"/>
            <a:ext cx="6758191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99"/>
              </a:lnSpc>
            </a:pPr>
            <a:r>
              <a:rPr lang="en-US" sz="6499">
                <a:solidFill>
                  <a:srgbClr val="FEFEFE"/>
                </a:solidFill>
                <a:latin typeface="Open Sans 1 Bold"/>
              </a:rPr>
              <a:t>Plan</a:t>
            </a:r>
          </a:p>
        </p:txBody>
      </p:sp>
      <p:sp>
        <p:nvSpPr>
          <p:cNvPr id="4" name="Freeform 4"/>
          <p:cNvSpPr/>
          <p:nvPr/>
        </p:nvSpPr>
        <p:spPr>
          <a:xfrm>
            <a:off x="16667227" y="0"/>
            <a:ext cx="1620773" cy="1620773"/>
          </a:xfrm>
          <a:custGeom>
            <a:avLst/>
            <a:gdLst/>
            <a:ahLst/>
            <a:cxnLst/>
            <a:rect l="l" t="t" r="r" b="b"/>
            <a:pathLst>
              <a:path w="1620773" h="1620773">
                <a:moveTo>
                  <a:pt x="0" y="0"/>
                </a:moveTo>
                <a:lnTo>
                  <a:pt x="1620773" y="0"/>
                </a:lnTo>
                <a:lnTo>
                  <a:pt x="1620773" y="1620773"/>
                </a:lnTo>
                <a:lnTo>
                  <a:pt x="0" y="16207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/>
          <p:nvPr/>
        </p:nvSpPr>
        <p:spPr>
          <a:xfrm>
            <a:off x="1028700" y="2622094"/>
            <a:ext cx="3733130" cy="405978"/>
          </a:xfrm>
          <a:custGeom>
            <a:avLst/>
            <a:gdLst/>
            <a:ahLst/>
            <a:cxnLst/>
            <a:rect l="l" t="t" r="r" b="b"/>
            <a:pathLst>
              <a:path w="3733130" h="405978">
                <a:moveTo>
                  <a:pt x="0" y="0"/>
                </a:moveTo>
                <a:lnTo>
                  <a:pt x="3733130" y="0"/>
                </a:lnTo>
                <a:lnTo>
                  <a:pt x="3733130" y="405978"/>
                </a:lnTo>
                <a:lnTo>
                  <a:pt x="0" y="4059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TextBox 6"/>
          <p:cNvSpPr txBox="1"/>
          <p:nvPr/>
        </p:nvSpPr>
        <p:spPr>
          <a:xfrm>
            <a:off x="8856068" y="2243137"/>
            <a:ext cx="9431932" cy="5893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  <a:spcBef>
                <a:spcPct val="0"/>
              </a:spcBef>
            </a:pPr>
            <a:r>
              <a:rPr lang="en-US" sz="3199" dirty="0" err="1">
                <a:solidFill>
                  <a:srgbClr val="211A67"/>
                </a:solidFill>
                <a:latin typeface="Open Sans 1 Bold"/>
              </a:rPr>
              <a:t>Opzetten</a:t>
            </a:r>
            <a:r>
              <a:rPr lang="en-US" sz="3199" dirty="0">
                <a:solidFill>
                  <a:srgbClr val="211A67"/>
                </a:solidFill>
                <a:latin typeface="Open Sans 1 Bold"/>
              </a:rPr>
              <a:t> </a:t>
            </a:r>
            <a:r>
              <a:rPr lang="en-US" sz="3199" dirty="0" err="1">
                <a:solidFill>
                  <a:srgbClr val="211A67"/>
                </a:solidFill>
                <a:latin typeface="Open Sans 1 Bold"/>
              </a:rPr>
              <a:t>valpreventie</a:t>
            </a:r>
            <a:r>
              <a:rPr lang="en-US" sz="3199" dirty="0">
                <a:solidFill>
                  <a:srgbClr val="211A67"/>
                </a:solidFill>
                <a:latin typeface="Open Sans 1 Bold"/>
              </a:rPr>
              <a:t> </a:t>
            </a:r>
            <a:r>
              <a:rPr lang="en-US" sz="3199" dirty="0" err="1">
                <a:solidFill>
                  <a:srgbClr val="211A67"/>
                </a:solidFill>
                <a:latin typeface="Open Sans 1 Bold"/>
              </a:rPr>
              <a:t>wijkteams</a:t>
            </a:r>
            <a:r>
              <a:rPr lang="en-US" sz="3199" dirty="0">
                <a:solidFill>
                  <a:srgbClr val="211A67"/>
                </a:solidFill>
                <a:latin typeface="Open Sans 1 Bold"/>
              </a:rPr>
              <a:t> </a:t>
            </a:r>
          </a:p>
          <a:p>
            <a:pPr>
              <a:lnSpc>
                <a:spcPts val="4199"/>
              </a:lnSpc>
              <a:spcBef>
                <a:spcPct val="0"/>
              </a:spcBef>
            </a:pPr>
            <a:r>
              <a:rPr lang="en-US" sz="2999" dirty="0">
                <a:solidFill>
                  <a:srgbClr val="211A67"/>
                </a:solidFill>
                <a:latin typeface="Open Sans 1"/>
              </a:rPr>
              <a:t>(Noord, Centrum, West, </a:t>
            </a:r>
            <a:r>
              <a:rPr lang="en-US" sz="2999" dirty="0" err="1">
                <a:solidFill>
                  <a:srgbClr val="211A67"/>
                </a:solidFill>
                <a:latin typeface="Open Sans 1"/>
              </a:rPr>
              <a:t>Rijnwoude</a:t>
            </a:r>
            <a:r>
              <a:rPr lang="en-US" sz="2999" dirty="0">
                <a:solidFill>
                  <a:srgbClr val="211A67"/>
                </a:solidFill>
                <a:latin typeface="Open Sans 1"/>
              </a:rPr>
              <a:t> (2), </a:t>
            </a:r>
            <a:r>
              <a:rPr lang="en-US" sz="2999" dirty="0" err="1">
                <a:solidFill>
                  <a:srgbClr val="211A67"/>
                </a:solidFill>
                <a:latin typeface="Open Sans 1"/>
              </a:rPr>
              <a:t>Boskoop</a:t>
            </a:r>
            <a:r>
              <a:rPr lang="en-US" sz="2999" dirty="0">
                <a:solidFill>
                  <a:srgbClr val="211A67"/>
                </a:solidFill>
                <a:latin typeface="Open Sans 1"/>
              </a:rPr>
              <a:t>)</a:t>
            </a:r>
          </a:p>
          <a:p>
            <a:pPr>
              <a:lnSpc>
                <a:spcPts val="4199"/>
              </a:lnSpc>
              <a:spcBef>
                <a:spcPct val="0"/>
              </a:spcBef>
            </a:pPr>
            <a:r>
              <a:rPr lang="en-US" sz="2999" dirty="0" err="1">
                <a:solidFill>
                  <a:srgbClr val="211A67"/>
                </a:solidFill>
                <a:latin typeface="Open Sans 1"/>
              </a:rPr>
              <a:t>Afspraken</a:t>
            </a:r>
            <a:r>
              <a:rPr lang="en-US" sz="2999" dirty="0">
                <a:solidFill>
                  <a:srgbClr val="211A67"/>
                </a:solidFill>
                <a:latin typeface="Open Sans 1"/>
              </a:rPr>
              <a:t> </a:t>
            </a:r>
            <a:r>
              <a:rPr lang="en-US" sz="2999" dirty="0" err="1">
                <a:solidFill>
                  <a:srgbClr val="211A67"/>
                </a:solidFill>
                <a:latin typeface="Open Sans 1"/>
              </a:rPr>
              <a:t>maken</a:t>
            </a:r>
            <a:r>
              <a:rPr lang="en-US" sz="2999" dirty="0">
                <a:solidFill>
                  <a:srgbClr val="211A67"/>
                </a:solidFill>
                <a:latin typeface="Open Sans 1"/>
              </a:rPr>
              <a:t> over </a:t>
            </a:r>
            <a:r>
              <a:rPr lang="en-US" sz="2999" dirty="0" err="1">
                <a:solidFill>
                  <a:srgbClr val="211A67"/>
                </a:solidFill>
                <a:latin typeface="Open Sans 1"/>
              </a:rPr>
              <a:t>wie</a:t>
            </a:r>
            <a:r>
              <a:rPr lang="en-US" sz="2999" dirty="0">
                <a:solidFill>
                  <a:srgbClr val="211A67"/>
                </a:solidFill>
                <a:latin typeface="Open Sans 1"/>
              </a:rPr>
              <a:t>, wat en </a:t>
            </a:r>
            <a:r>
              <a:rPr lang="en-US" sz="2999" dirty="0" err="1">
                <a:solidFill>
                  <a:srgbClr val="211A67"/>
                </a:solidFill>
                <a:latin typeface="Open Sans 1"/>
              </a:rPr>
              <a:t>wanneer</a:t>
            </a:r>
            <a:r>
              <a:rPr lang="en-US" sz="2999" dirty="0">
                <a:solidFill>
                  <a:srgbClr val="211A67"/>
                </a:solidFill>
                <a:latin typeface="Open Sans 1"/>
              </a:rPr>
              <a:t> </a:t>
            </a:r>
            <a:r>
              <a:rPr lang="en-US" sz="2999" dirty="0" err="1">
                <a:solidFill>
                  <a:srgbClr val="211A67"/>
                </a:solidFill>
                <a:latin typeface="Open Sans 1"/>
              </a:rPr>
              <a:t>doet</a:t>
            </a:r>
            <a:endParaRPr lang="en-US" sz="2999" dirty="0">
              <a:solidFill>
                <a:srgbClr val="211A67"/>
              </a:solidFill>
              <a:latin typeface="Open Sans 1"/>
            </a:endParaRPr>
          </a:p>
          <a:p>
            <a:pPr>
              <a:lnSpc>
                <a:spcPts val="4199"/>
              </a:lnSpc>
              <a:spcBef>
                <a:spcPct val="0"/>
              </a:spcBef>
            </a:pPr>
            <a:endParaRPr lang="en-US" sz="2999" dirty="0">
              <a:solidFill>
                <a:srgbClr val="211A67"/>
              </a:solidFill>
              <a:latin typeface="Open Sans 1"/>
            </a:endParaRPr>
          </a:p>
          <a:p>
            <a:pPr>
              <a:lnSpc>
                <a:spcPts val="4479"/>
              </a:lnSpc>
              <a:spcBef>
                <a:spcPct val="0"/>
              </a:spcBef>
            </a:pPr>
            <a:r>
              <a:rPr lang="en-US" sz="3199" dirty="0" err="1">
                <a:solidFill>
                  <a:srgbClr val="211A67"/>
                </a:solidFill>
                <a:latin typeface="Open Sans 1 Bold"/>
              </a:rPr>
              <a:t>Bewustzijn</a:t>
            </a:r>
            <a:r>
              <a:rPr lang="en-US" sz="3199" dirty="0">
                <a:solidFill>
                  <a:srgbClr val="211A67"/>
                </a:solidFill>
                <a:latin typeface="Open Sans 1 Bold"/>
              </a:rPr>
              <a:t> </a:t>
            </a:r>
            <a:r>
              <a:rPr lang="en-US" sz="3199" dirty="0" err="1">
                <a:solidFill>
                  <a:srgbClr val="211A67"/>
                </a:solidFill>
                <a:latin typeface="Open Sans 1 Bold"/>
              </a:rPr>
              <a:t>vergroten</a:t>
            </a:r>
            <a:endParaRPr lang="en-US" sz="3199" dirty="0">
              <a:solidFill>
                <a:srgbClr val="211A67"/>
              </a:solidFill>
              <a:latin typeface="Open Sans 1 Bold"/>
            </a:endParaRPr>
          </a:p>
          <a:p>
            <a:pPr>
              <a:lnSpc>
                <a:spcPts val="4199"/>
              </a:lnSpc>
              <a:spcBef>
                <a:spcPct val="0"/>
              </a:spcBef>
            </a:pPr>
            <a:r>
              <a:rPr lang="en-US" sz="2999" dirty="0">
                <a:solidFill>
                  <a:srgbClr val="211A67"/>
                </a:solidFill>
                <a:latin typeface="Open Sans 1"/>
              </a:rPr>
              <a:t>Info </a:t>
            </a:r>
            <a:r>
              <a:rPr lang="en-US" sz="2999" dirty="0" err="1">
                <a:solidFill>
                  <a:srgbClr val="211A67"/>
                </a:solidFill>
                <a:latin typeface="Open Sans 1"/>
              </a:rPr>
              <a:t>bijeenkomsten</a:t>
            </a:r>
            <a:r>
              <a:rPr lang="en-US" sz="2999" dirty="0">
                <a:solidFill>
                  <a:srgbClr val="211A67"/>
                </a:solidFill>
                <a:latin typeface="Open Sans 1"/>
              </a:rPr>
              <a:t>, </a:t>
            </a:r>
            <a:r>
              <a:rPr lang="en-US" sz="2999" dirty="0" err="1">
                <a:solidFill>
                  <a:srgbClr val="211A67"/>
                </a:solidFill>
                <a:latin typeface="Open Sans 1"/>
              </a:rPr>
              <a:t>krant</a:t>
            </a:r>
            <a:r>
              <a:rPr lang="en-US" sz="2999" dirty="0">
                <a:solidFill>
                  <a:srgbClr val="211A67"/>
                </a:solidFill>
                <a:latin typeface="Open Sans 1"/>
              </a:rPr>
              <a:t>, magazine, flyers</a:t>
            </a:r>
          </a:p>
          <a:p>
            <a:pPr>
              <a:lnSpc>
                <a:spcPts val="4199"/>
              </a:lnSpc>
              <a:spcBef>
                <a:spcPct val="0"/>
              </a:spcBef>
            </a:pPr>
            <a:endParaRPr lang="en-US" sz="2999" dirty="0">
              <a:solidFill>
                <a:srgbClr val="211A67"/>
              </a:solidFill>
              <a:latin typeface="Open Sans 1"/>
            </a:endParaRPr>
          </a:p>
          <a:p>
            <a:pPr>
              <a:lnSpc>
                <a:spcPts val="4479"/>
              </a:lnSpc>
              <a:spcBef>
                <a:spcPct val="0"/>
              </a:spcBef>
            </a:pPr>
            <a:r>
              <a:rPr lang="en-US" sz="3199" dirty="0" err="1">
                <a:solidFill>
                  <a:srgbClr val="211A67"/>
                </a:solidFill>
                <a:latin typeface="Open Sans 1 Bold"/>
              </a:rPr>
              <a:t>Valpreventie</a:t>
            </a:r>
            <a:r>
              <a:rPr lang="en-US" sz="3199" dirty="0">
                <a:solidFill>
                  <a:srgbClr val="211A67"/>
                </a:solidFill>
                <a:latin typeface="Open Sans 1 Bold"/>
              </a:rPr>
              <a:t> </a:t>
            </a:r>
            <a:r>
              <a:rPr lang="en-US" sz="3199" dirty="0" err="1">
                <a:solidFill>
                  <a:srgbClr val="211A67"/>
                </a:solidFill>
                <a:latin typeface="Open Sans 1 Bold"/>
              </a:rPr>
              <a:t>interventies</a:t>
            </a:r>
            <a:r>
              <a:rPr lang="en-US" sz="3199" dirty="0">
                <a:solidFill>
                  <a:srgbClr val="211A67"/>
                </a:solidFill>
                <a:latin typeface="Open Sans 1 Bold"/>
              </a:rPr>
              <a:t> en </a:t>
            </a:r>
          </a:p>
          <a:p>
            <a:pPr>
              <a:lnSpc>
                <a:spcPts val="4479"/>
              </a:lnSpc>
              <a:spcBef>
                <a:spcPct val="0"/>
              </a:spcBef>
            </a:pPr>
            <a:r>
              <a:rPr lang="en-US" sz="3199" dirty="0" err="1">
                <a:solidFill>
                  <a:srgbClr val="211A67"/>
                </a:solidFill>
                <a:latin typeface="Open Sans 1 Bold"/>
              </a:rPr>
              <a:t>senioren</a:t>
            </a:r>
            <a:r>
              <a:rPr lang="en-US" sz="3199" dirty="0">
                <a:solidFill>
                  <a:srgbClr val="211A67"/>
                </a:solidFill>
                <a:latin typeface="Open Sans 1 Bold"/>
              </a:rPr>
              <a:t> </a:t>
            </a:r>
            <a:r>
              <a:rPr lang="en-US" sz="3199" dirty="0" err="1">
                <a:solidFill>
                  <a:srgbClr val="211A67"/>
                </a:solidFill>
                <a:latin typeface="Open Sans 1 Bold"/>
              </a:rPr>
              <a:t>aanbod</a:t>
            </a:r>
            <a:r>
              <a:rPr lang="en-US" sz="3199" dirty="0">
                <a:solidFill>
                  <a:srgbClr val="211A67"/>
                </a:solidFill>
                <a:latin typeface="Open Sans 1 Bold"/>
              </a:rPr>
              <a:t> </a:t>
            </a:r>
            <a:r>
              <a:rPr lang="en-US" sz="3199" dirty="0" err="1">
                <a:solidFill>
                  <a:srgbClr val="211A67"/>
                </a:solidFill>
                <a:latin typeface="Open Sans 1 Bold"/>
              </a:rPr>
              <a:t>uitbreiden</a:t>
            </a:r>
            <a:endParaRPr lang="en-US" sz="3199" dirty="0">
              <a:solidFill>
                <a:srgbClr val="211A67"/>
              </a:solidFill>
              <a:latin typeface="Open Sans 1 Bold"/>
            </a:endParaRPr>
          </a:p>
          <a:p>
            <a:pPr>
              <a:lnSpc>
                <a:spcPts val="4199"/>
              </a:lnSpc>
              <a:spcBef>
                <a:spcPct val="0"/>
              </a:spcBef>
            </a:pPr>
            <a:r>
              <a:rPr lang="en-US" sz="2999" dirty="0" err="1">
                <a:solidFill>
                  <a:srgbClr val="211A67"/>
                </a:solidFill>
                <a:latin typeface="Open Sans 1"/>
              </a:rPr>
              <a:t>Verklein</a:t>
            </a:r>
            <a:r>
              <a:rPr lang="en-US" sz="2999" dirty="0">
                <a:solidFill>
                  <a:srgbClr val="211A67"/>
                </a:solidFill>
                <a:latin typeface="Open Sans 1"/>
              </a:rPr>
              <a:t> de </a:t>
            </a:r>
            <a:r>
              <a:rPr lang="en-US" sz="2999" dirty="0" err="1">
                <a:solidFill>
                  <a:srgbClr val="211A67"/>
                </a:solidFill>
                <a:latin typeface="Open Sans 1"/>
              </a:rPr>
              <a:t>kans</a:t>
            </a:r>
            <a:r>
              <a:rPr lang="en-US" sz="2999" dirty="0">
                <a:solidFill>
                  <a:srgbClr val="211A67"/>
                </a:solidFill>
                <a:latin typeface="Open Sans 1"/>
              </a:rPr>
              <a:t> op </a:t>
            </a:r>
            <a:r>
              <a:rPr lang="en-US" sz="2999" dirty="0" err="1">
                <a:solidFill>
                  <a:srgbClr val="211A67"/>
                </a:solidFill>
                <a:latin typeface="Open Sans 1"/>
              </a:rPr>
              <a:t>vallen</a:t>
            </a:r>
            <a:r>
              <a:rPr lang="en-US" sz="2999" dirty="0">
                <a:solidFill>
                  <a:srgbClr val="211A67"/>
                </a:solidFill>
                <a:latin typeface="Open Sans 1"/>
              </a:rPr>
              <a:t> (3x), In </a:t>
            </a:r>
            <a:r>
              <a:rPr lang="en-US" sz="2999" dirty="0" err="1">
                <a:solidFill>
                  <a:srgbClr val="211A67"/>
                </a:solidFill>
                <a:latin typeface="Open Sans 1"/>
              </a:rPr>
              <a:t>Balans</a:t>
            </a:r>
            <a:r>
              <a:rPr lang="en-US" sz="2999" dirty="0">
                <a:solidFill>
                  <a:srgbClr val="211A67"/>
                </a:solidFill>
                <a:latin typeface="Open Sans 1"/>
              </a:rPr>
              <a:t> (7x), meer </a:t>
            </a:r>
            <a:r>
              <a:rPr lang="en-US" sz="2999" dirty="0" err="1">
                <a:solidFill>
                  <a:srgbClr val="211A67"/>
                </a:solidFill>
                <a:latin typeface="Open Sans 1"/>
              </a:rPr>
              <a:t>bewegen</a:t>
            </a:r>
            <a:r>
              <a:rPr lang="en-US" sz="2999" dirty="0">
                <a:solidFill>
                  <a:srgbClr val="211A67"/>
                </a:solidFill>
                <a:latin typeface="Open Sans 1"/>
              </a:rPr>
              <a:t> voor </a:t>
            </a:r>
            <a:r>
              <a:rPr lang="en-US" sz="2999" dirty="0" err="1">
                <a:solidFill>
                  <a:srgbClr val="211A67"/>
                </a:solidFill>
                <a:latin typeface="Open Sans 1"/>
              </a:rPr>
              <a:t>ouderen</a:t>
            </a:r>
            <a:r>
              <a:rPr lang="en-US" sz="2999" dirty="0">
                <a:solidFill>
                  <a:srgbClr val="211A67"/>
                </a:solidFill>
                <a:latin typeface="Open Sans 1"/>
              </a:rPr>
              <a:t> </a:t>
            </a:r>
            <a:r>
              <a:rPr lang="en-US" sz="2999" dirty="0" err="1">
                <a:solidFill>
                  <a:srgbClr val="211A67"/>
                </a:solidFill>
                <a:latin typeface="Open Sans 1"/>
              </a:rPr>
              <a:t>groepen</a:t>
            </a:r>
            <a:endParaRPr lang="en-US" sz="2999" dirty="0">
              <a:solidFill>
                <a:srgbClr val="211A67"/>
              </a:solidFill>
              <a:latin typeface="Open Sans 1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011" y="0"/>
            <a:ext cx="8551397" cy="10287000"/>
          </a:xfrm>
          <a:prstGeom prst="rect">
            <a:avLst/>
          </a:prstGeom>
          <a:solidFill>
            <a:srgbClr val="211A67"/>
          </a:solidFill>
        </p:spPr>
        <p:txBody>
          <a:bodyPr/>
          <a:lstStyle/>
          <a:p>
            <a:endParaRPr lang="nl-NL"/>
          </a:p>
        </p:txBody>
      </p:sp>
      <p:sp>
        <p:nvSpPr>
          <p:cNvPr id="3" name="TextBox 3"/>
          <p:cNvSpPr txBox="1"/>
          <p:nvPr/>
        </p:nvSpPr>
        <p:spPr>
          <a:xfrm>
            <a:off x="1028700" y="1038225"/>
            <a:ext cx="6758191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99"/>
              </a:lnSpc>
            </a:pPr>
            <a:r>
              <a:rPr lang="en-US" sz="6499" dirty="0">
                <a:solidFill>
                  <a:srgbClr val="FEFEFE"/>
                </a:solidFill>
                <a:latin typeface="Open Sans 1 Bold"/>
              </a:rPr>
              <a:t>Plan</a:t>
            </a:r>
          </a:p>
        </p:txBody>
      </p:sp>
      <p:sp>
        <p:nvSpPr>
          <p:cNvPr id="4" name="Freeform 4"/>
          <p:cNvSpPr/>
          <p:nvPr/>
        </p:nvSpPr>
        <p:spPr>
          <a:xfrm>
            <a:off x="16667227" y="0"/>
            <a:ext cx="1620773" cy="1620773"/>
          </a:xfrm>
          <a:custGeom>
            <a:avLst/>
            <a:gdLst/>
            <a:ahLst/>
            <a:cxnLst/>
            <a:rect l="l" t="t" r="r" b="b"/>
            <a:pathLst>
              <a:path w="1620773" h="1620773">
                <a:moveTo>
                  <a:pt x="0" y="0"/>
                </a:moveTo>
                <a:lnTo>
                  <a:pt x="1620773" y="0"/>
                </a:lnTo>
                <a:lnTo>
                  <a:pt x="1620773" y="1620773"/>
                </a:lnTo>
                <a:lnTo>
                  <a:pt x="0" y="16207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/>
          <p:nvPr/>
        </p:nvSpPr>
        <p:spPr>
          <a:xfrm>
            <a:off x="1028700" y="2090489"/>
            <a:ext cx="3733130" cy="405978"/>
          </a:xfrm>
          <a:custGeom>
            <a:avLst/>
            <a:gdLst/>
            <a:ahLst/>
            <a:cxnLst/>
            <a:rect l="l" t="t" r="r" b="b"/>
            <a:pathLst>
              <a:path w="3733130" h="405978">
                <a:moveTo>
                  <a:pt x="0" y="0"/>
                </a:moveTo>
                <a:lnTo>
                  <a:pt x="3733130" y="0"/>
                </a:lnTo>
                <a:lnTo>
                  <a:pt x="3733130" y="405978"/>
                </a:lnTo>
                <a:lnTo>
                  <a:pt x="0" y="4059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TextBox 6"/>
          <p:cNvSpPr txBox="1"/>
          <p:nvPr/>
        </p:nvSpPr>
        <p:spPr>
          <a:xfrm>
            <a:off x="1028700" y="2799015"/>
            <a:ext cx="6733997" cy="1144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07"/>
              </a:lnSpc>
              <a:spcBef>
                <a:spcPct val="0"/>
              </a:spcBef>
            </a:pPr>
            <a:r>
              <a:rPr lang="en-US" sz="3290" dirty="0">
                <a:solidFill>
                  <a:srgbClr val="FEFEFE"/>
                </a:solidFill>
                <a:latin typeface="Open Sans 1 Bold"/>
              </a:rPr>
              <a:t>Hoe </a:t>
            </a:r>
            <a:r>
              <a:rPr lang="en-US" sz="3290" dirty="0" err="1">
                <a:solidFill>
                  <a:srgbClr val="FEFEFE"/>
                </a:solidFill>
                <a:latin typeface="Open Sans 1 Bold"/>
              </a:rPr>
              <a:t>kan</a:t>
            </a:r>
            <a:r>
              <a:rPr lang="en-US" sz="3290" dirty="0">
                <a:solidFill>
                  <a:srgbClr val="FEFEFE"/>
                </a:solidFill>
                <a:latin typeface="Open Sans 1 Bold"/>
              </a:rPr>
              <a:t> Hogeschool Leiden </a:t>
            </a:r>
            <a:r>
              <a:rPr lang="en-US" sz="3290" dirty="0" err="1">
                <a:solidFill>
                  <a:srgbClr val="FEFEFE"/>
                </a:solidFill>
                <a:latin typeface="Open Sans 1 Bold"/>
              </a:rPr>
              <a:t>hierbij</a:t>
            </a:r>
            <a:r>
              <a:rPr lang="en-US" sz="3290" dirty="0">
                <a:solidFill>
                  <a:srgbClr val="FEFEFE"/>
                </a:solidFill>
                <a:latin typeface="Open Sans 1 Bold"/>
              </a:rPr>
              <a:t> </a:t>
            </a:r>
            <a:r>
              <a:rPr lang="en-US" sz="3290" dirty="0" err="1">
                <a:solidFill>
                  <a:srgbClr val="FEFEFE"/>
                </a:solidFill>
                <a:latin typeface="Open Sans 1 Bold"/>
              </a:rPr>
              <a:t>helpen</a:t>
            </a:r>
            <a:r>
              <a:rPr lang="en-US" sz="3290" dirty="0">
                <a:solidFill>
                  <a:srgbClr val="FEFEFE"/>
                </a:solidFill>
                <a:latin typeface="Open Sans 1 Bold"/>
              </a:rPr>
              <a:t>?</a:t>
            </a:r>
          </a:p>
        </p:txBody>
      </p:sp>
      <p:sp>
        <p:nvSpPr>
          <p:cNvPr id="7" name="Freeform 7"/>
          <p:cNvSpPr/>
          <p:nvPr/>
        </p:nvSpPr>
        <p:spPr>
          <a:xfrm>
            <a:off x="15316200" y="-507445"/>
            <a:ext cx="2917137" cy="2755345"/>
          </a:xfrm>
          <a:custGeom>
            <a:avLst/>
            <a:gdLst/>
            <a:ahLst/>
            <a:cxnLst/>
            <a:rect l="l" t="t" r="r" b="b"/>
            <a:pathLst>
              <a:path w="5563202" h="5563202">
                <a:moveTo>
                  <a:pt x="0" y="0"/>
                </a:moveTo>
                <a:lnTo>
                  <a:pt x="5563202" y="0"/>
                </a:lnTo>
                <a:lnTo>
                  <a:pt x="5563202" y="5563202"/>
                </a:lnTo>
                <a:lnTo>
                  <a:pt x="0" y="55632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17238FB5-6EF2-5FCB-B346-1B85D08C9784}"/>
              </a:ext>
            </a:extLst>
          </p:cNvPr>
          <p:cNvSpPr/>
          <p:nvPr/>
        </p:nvSpPr>
        <p:spPr>
          <a:xfrm>
            <a:off x="5257800" y="5400684"/>
            <a:ext cx="12767906" cy="5567864"/>
          </a:xfrm>
          <a:custGeom>
            <a:avLst/>
            <a:gdLst/>
            <a:ahLst/>
            <a:cxnLst/>
            <a:rect l="l" t="t" r="r" b="b"/>
            <a:pathLst>
              <a:path w="12767906" h="5567864">
                <a:moveTo>
                  <a:pt x="0" y="0"/>
                </a:moveTo>
                <a:lnTo>
                  <a:pt x="12767906" y="0"/>
                </a:lnTo>
                <a:lnTo>
                  <a:pt x="12767906" y="5567864"/>
                </a:lnTo>
                <a:lnTo>
                  <a:pt x="0" y="55678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852" r="-852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944ED5C1-0F3D-00BE-7B7E-BEDE2111E2FD}"/>
              </a:ext>
            </a:extLst>
          </p:cNvPr>
          <p:cNvSpPr txBox="1"/>
          <p:nvPr/>
        </p:nvSpPr>
        <p:spPr>
          <a:xfrm>
            <a:off x="8888152" y="1778664"/>
            <a:ext cx="9431932" cy="2885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  <a:spcBef>
                <a:spcPts val="2400"/>
              </a:spcBef>
            </a:pPr>
            <a:r>
              <a:rPr lang="en-US" sz="3199" b="1" dirty="0" err="1">
                <a:solidFill>
                  <a:srgbClr val="211A67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Ondersteunen</a:t>
            </a:r>
            <a:r>
              <a:rPr lang="en-US" sz="3199" b="1" dirty="0">
                <a:solidFill>
                  <a:srgbClr val="211A67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/ </a:t>
            </a:r>
            <a:r>
              <a:rPr lang="en-US" sz="3199" b="1" dirty="0" err="1">
                <a:solidFill>
                  <a:srgbClr val="211A67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faciliteren</a:t>
            </a:r>
            <a:r>
              <a:rPr lang="en-US" sz="3199" b="1" dirty="0">
                <a:solidFill>
                  <a:srgbClr val="211A67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</a:t>
            </a:r>
            <a:r>
              <a:rPr lang="en-US" sz="3199" b="1" dirty="0" err="1">
                <a:solidFill>
                  <a:srgbClr val="211A67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bijeenkomsten</a:t>
            </a:r>
            <a:r>
              <a:rPr lang="en-US" sz="3199" b="1" dirty="0">
                <a:solidFill>
                  <a:srgbClr val="211A67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om </a:t>
            </a:r>
            <a:r>
              <a:rPr lang="en-US" sz="3199" b="1" dirty="0" err="1">
                <a:solidFill>
                  <a:srgbClr val="211A67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samen</a:t>
            </a:r>
            <a:r>
              <a:rPr lang="en-US" sz="3199" b="1" dirty="0">
                <a:solidFill>
                  <a:srgbClr val="211A67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de </a:t>
            </a:r>
            <a:r>
              <a:rPr lang="en-US" sz="3199" b="1" dirty="0" err="1">
                <a:solidFill>
                  <a:srgbClr val="211A67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routekaart</a:t>
            </a:r>
            <a:r>
              <a:rPr lang="en-US" sz="3199" b="1" dirty="0">
                <a:solidFill>
                  <a:srgbClr val="211A67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in te </a:t>
            </a:r>
            <a:r>
              <a:rPr lang="en-US" sz="3199" b="1" dirty="0" err="1">
                <a:solidFill>
                  <a:srgbClr val="211A67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vullen</a:t>
            </a:r>
            <a:endParaRPr lang="en-US" sz="3199" b="1" dirty="0">
              <a:solidFill>
                <a:srgbClr val="211A67"/>
              </a:solidFill>
              <a:latin typeface="Open Sans 1" panose="020B0604020202020204" charset="0"/>
              <a:ea typeface="Open Sans 1" panose="020B0604020202020204" charset="0"/>
              <a:cs typeface="Open Sans 1" panose="020B0604020202020204" charset="0"/>
            </a:endParaRPr>
          </a:p>
          <a:p>
            <a:pPr>
              <a:lnSpc>
                <a:spcPts val="4479"/>
              </a:lnSpc>
              <a:spcBef>
                <a:spcPts val="2400"/>
              </a:spcBef>
            </a:pPr>
            <a:r>
              <a:rPr lang="en-US" sz="3199" b="1" dirty="0" err="1">
                <a:solidFill>
                  <a:srgbClr val="211A67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Proces</a:t>
            </a:r>
            <a:r>
              <a:rPr lang="en-US" sz="3199" b="1" dirty="0">
                <a:solidFill>
                  <a:srgbClr val="211A67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</a:t>
            </a:r>
            <a:r>
              <a:rPr lang="en-US" sz="3199" b="1" dirty="0" err="1">
                <a:solidFill>
                  <a:srgbClr val="211A67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evalueren</a:t>
            </a:r>
            <a:endParaRPr lang="en-US" sz="3199" b="1" dirty="0">
              <a:solidFill>
                <a:srgbClr val="211A67"/>
              </a:solidFill>
              <a:latin typeface="Open Sans 1" panose="020B0604020202020204" charset="0"/>
              <a:ea typeface="Open Sans 1" panose="020B0604020202020204" charset="0"/>
              <a:cs typeface="Open Sans 1" panose="020B0604020202020204" charset="0"/>
            </a:endParaRPr>
          </a:p>
          <a:p>
            <a:pPr>
              <a:lnSpc>
                <a:spcPts val="4479"/>
              </a:lnSpc>
              <a:spcBef>
                <a:spcPts val="2400"/>
              </a:spcBef>
            </a:pPr>
            <a:r>
              <a:rPr lang="en-US" sz="3199" b="1" dirty="0" err="1">
                <a:solidFill>
                  <a:srgbClr val="211A67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Kennis</a:t>
            </a:r>
            <a:r>
              <a:rPr lang="en-US" sz="3199" b="1" dirty="0">
                <a:solidFill>
                  <a:srgbClr val="211A67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 </a:t>
            </a:r>
            <a:r>
              <a:rPr lang="en-US" sz="3199" b="1" dirty="0" err="1">
                <a:solidFill>
                  <a:srgbClr val="211A67"/>
                </a:solidFill>
                <a:latin typeface="Open Sans 1" panose="020B0604020202020204" charset="0"/>
                <a:ea typeface="Open Sans 1" panose="020B0604020202020204" charset="0"/>
                <a:cs typeface="Open Sans 1" panose="020B0604020202020204" charset="0"/>
              </a:rPr>
              <a:t>delen</a:t>
            </a:r>
            <a:endParaRPr lang="en-US" sz="2999" b="1" dirty="0">
              <a:solidFill>
                <a:srgbClr val="211A67"/>
              </a:solidFill>
              <a:latin typeface="Open Sans 1" panose="020B0604020202020204" charset="0"/>
              <a:ea typeface="Open Sans 1" panose="020B0604020202020204" charset="0"/>
              <a:cs typeface="Open Sans 1" panose="020B06040202020202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267</Words>
  <Application>Microsoft Office PowerPoint</Application>
  <PresentationFormat>Aangepast</PresentationFormat>
  <Paragraphs>79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20" baseType="lpstr">
      <vt:lpstr>Calibri</vt:lpstr>
      <vt:lpstr>Open Sans Light</vt:lpstr>
      <vt:lpstr>Open Sans 1 Bold</vt:lpstr>
      <vt:lpstr>Open Sans 1</vt:lpstr>
      <vt:lpstr>Arial</vt:lpstr>
      <vt:lpstr>Open Sans 2</vt:lpstr>
      <vt:lpstr>Open Sans 1 Italics</vt:lpstr>
      <vt:lpstr>Open Sans 1 Bold Italics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Ouderen werkgroep boskoop</dc:title>
  <dc:creator>Hesselink, Arlette</dc:creator>
  <cp:lastModifiedBy>Djim Kromhout</cp:lastModifiedBy>
  <cp:revision>5</cp:revision>
  <dcterms:created xsi:type="dcterms:W3CDTF">2006-08-16T00:00:00Z</dcterms:created>
  <dcterms:modified xsi:type="dcterms:W3CDTF">2024-04-09T12:10:34Z</dcterms:modified>
  <dc:identifier>DAGBcUhpNuQ</dc:identifier>
</cp:coreProperties>
</file>